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03_1B283289.xml" ContentType="application/vnd.ms-powerpoint.comments+xml"/>
  <Override PartName="/ppt/comments/modernComment_152_FE95BE77.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351" r:id="rId4"/>
    <p:sldId id="258" r:id="rId5"/>
    <p:sldId id="327" r:id="rId6"/>
    <p:sldId id="352" r:id="rId7"/>
    <p:sldId id="259" r:id="rId8"/>
    <p:sldId id="328" r:id="rId9"/>
    <p:sldId id="357" r:id="rId10"/>
    <p:sldId id="353" r:id="rId11"/>
    <p:sldId id="337" r:id="rId12"/>
    <p:sldId id="338" r:id="rId13"/>
    <p:sldId id="356" r:id="rId14"/>
    <p:sldId id="342" r:id="rId15"/>
    <p:sldId id="343" r:id="rId16"/>
    <p:sldId id="358" r:id="rId17"/>
    <p:sldId id="355" r:id="rId18"/>
    <p:sldId id="346" r:id="rId19"/>
    <p:sldId id="354" r:id="rId20"/>
    <p:sldId id="347" r:id="rId21"/>
    <p:sldId id="348" r:id="rId22"/>
    <p:sldId id="349" r:id="rId23"/>
    <p:sldId id="264" r:id="rId24"/>
    <p:sldId id="269" r:id="rId25"/>
    <p:sldId id="350" r:id="rId26"/>
    <p:sldId id="331" r:id="rId27"/>
    <p:sldId id="332" r:id="rId28"/>
    <p:sldId id="333" r:id="rId29"/>
    <p:sldId id="334" r:id="rId30"/>
    <p:sldId id="335" r:id="rId31"/>
    <p:sldId id="336" r:id="rId32"/>
    <p:sldId id="34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6832BC-F4AB-7082-6A0F-E404DCC7BEAE}" name="Jeroen Trimpe Burger" initials="JTB" userId="S::Jeroen.TrimpeBurger@rebelgroup.com::7e3b90e4-523d-491f-b45c-a1e21c24ec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916278-F13A-4D9C-A555-5D21DC25F161}" v="57" dt="2022-07-04T08:43:03.1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oen Trimpe Burger" userId="7e3b90e4-523d-491f-b45c-a1e21c24ece1" providerId="ADAL" clId="{9E916278-F13A-4D9C-A555-5D21DC25F161}"/>
    <pc:docChg chg="undo custSel addSld delSld modSld sldOrd">
      <pc:chgData name="Jeroen Trimpe Burger" userId="7e3b90e4-523d-491f-b45c-a1e21c24ece1" providerId="ADAL" clId="{9E916278-F13A-4D9C-A555-5D21DC25F161}" dt="2022-07-04T09:01:00.017" v="2057" actId="14100"/>
      <pc:docMkLst>
        <pc:docMk/>
      </pc:docMkLst>
      <pc:sldChg chg="addSp modSp mod ord">
        <pc:chgData name="Jeroen Trimpe Burger" userId="7e3b90e4-523d-491f-b45c-a1e21c24ece1" providerId="ADAL" clId="{9E916278-F13A-4D9C-A555-5D21DC25F161}" dt="2022-07-04T09:00:06.691" v="2039"/>
        <pc:sldMkLst>
          <pc:docMk/>
          <pc:sldMk cId="3808470364" sldId="256"/>
        </pc:sldMkLst>
        <pc:spChg chg="mod">
          <ac:chgData name="Jeroen Trimpe Burger" userId="7e3b90e4-523d-491f-b45c-a1e21c24ece1" providerId="ADAL" clId="{9E916278-F13A-4D9C-A555-5D21DC25F161}" dt="2022-06-30T11:22:57.055" v="106" actId="1076"/>
          <ac:spMkLst>
            <pc:docMk/>
            <pc:sldMk cId="3808470364" sldId="256"/>
            <ac:spMk id="2" creationId="{3164B6B4-EBBE-1FF1-48DD-D08341EBCC13}"/>
          </ac:spMkLst>
        </pc:spChg>
        <pc:spChg chg="add mod">
          <ac:chgData name="Jeroen Trimpe Burger" userId="7e3b90e4-523d-491f-b45c-a1e21c24ece1" providerId="ADAL" clId="{9E916278-F13A-4D9C-A555-5D21DC25F161}" dt="2022-06-30T11:27:02.518" v="245" actId="2710"/>
          <ac:spMkLst>
            <pc:docMk/>
            <pc:sldMk cId="3808470364" sldId="256"/>
            <ac:spMk id="3" creationId="{DD1589AA-CDBE-4BEB-8DC7-569671AB412F}"/>
          </ac:spMkLst>
        </pc:spChg>
        <pc:picChg chg="add mod">
          <ac:chgData name="Jeroen Trimpe Burger" userId="7e3b90e4-523d-491f-b45c-a1e21c24ece1" providerId="ADAL" clId="{9E916278-F13A-4D9C-A555-5D21DC25F161}" dt="2022-06-30T11:39:43.071" v="263" actId="14100"/>
          <ac:picMkLst>
            <pc:docMk/>
            <pc:sldMk cId="3808470364" sldId="256"/>
            <ac:picMk id="4" creationId="{DD16662A-8FD5-4D9C-A1E7-955D30DED5C9}"/>
          </ac:picMkLst>
        </pc:picChg>
        <pc:picChg chg="add mod">
          <ac:chgData name="Jeroen Trimpe Burger" userId="7e3b90e4-523d-491f-b45c-a1e21c24ece1" providerId="ADAL" clId="{9E916278-F13A-4D9C-A555-5D21DC25F161}" dt="2022-06-30T11:39:43.071" v="263" actId="14100"/>
          <ac:picMkLst>
            <pc:docMk/>
            <pc:sldMk cId="3808470364" sldId="256"/>
            <ac:picMk id="5" creationId="{53719498-C3FA-4E6C-B127-D7A154825E76}"/>
          </ac:picMkLst>
        </pc:picChg>
        <pc:picChg chg="add mod">
          <ac:chgData name="Jeroen Trimpe Burger" userId="7e3b90e4-523d-491f-b45c-a1e21c24ece1" providerId="ADAL" clId="{9E916278-F13A-4D9C-A555-5D21DC25F161}" dt="2022-06-30T11:39:43.071" v="263" actId="14100"/>
          <ac:picMkLst>
            <pc:docMk/>
            <pc:sldMk cId="3808470364" sldId="256"/>
            <ac:picMk id="7" creationId="{8E3CC707-BF51-4152-BF20-76270DF719BD}"/>
          </ac:picMkLst>
        </pc:picChg>
        <pc:picChg chg="add mod">
          <ac:chgData name="Jeroen Trimpe Burger" userId="7e3b90e4-523d-491f-b45c-a1e21c24ece1" providerId="ADAL" clId="{9E916278-F13A-4D9C-A555-5D21DC25F161}" dt="2022-06-30T11:39:49.483" v="274" actId="1038"/>
          <ac:picMkLst>
            <pc:docMk/>
            <pc:sldMk cId="3808470364" sldId="256"/>
            <ac:picMk id="8" creationId="{BF9DA228-F405-458B-9AE6-DB319206D4DA}"/>
          </ac:picMkLst>
        </pc:picChg>
      </pc:sldChg>
      <pc:sldChg chg="addSp modSp mod">
        <pc:chgData name="Jeroen Trimpe Burger" userId="7e3b90e4-523d-491f-b45c-a1e21c24ece1" providerId="ADAL" clId="{9E916278-F13A-4D9C-A555-5D21DC25F161}" dt="2022-07-04T08:25:21.678" v="1745" actId="20577"/>
        <pc:sldMkLst>
          <pc:docMk/>
          <pc:sldMk cId="786051597" sldId="257"/>
        </pc:sldMkLst>
        <pc:spChg chg="mod">
          <ac:chgData name="Jeroen Trimpe Burger" userId="7e3b90e4-523d-491f-b45c-a1e21c24ece1" providerId="ADAL" clId="{9E916278-F13A-4D9C-A555-5D21DC25F161}" dt="2022-06-30T11:27:36.101" v="262" actId="20577"/>
          <ac:spMkLst>
            <pc:docMk/>
            <pc:sldMk cId="786051597" sldId="257"/>
            <ac:spMk id="2" creationId="{DE37C5E3-520A-F847-D1D6-B7E845B54181}"/>
          </ac:spMkLst>
        </pc:spChg>
        <pc:spChg chg="mod">
          <ac:chgData name="Jeroen Trimpe Burger" userId="7e3b90e4-523d-491f-b45c-a1e21c24ece1" providerId="ADAL" clId="{9E916278-F13A-4D9C-A555-5D21DC25F161}" dt="2022-06-30T11:20:43.503" v="7" actId="1076"/>
          <ac:spMkLst>
            <pc:docMk/>
            <pc:sldMk cId="786051597" sldId="257"/>
            <ac:spMk id="3" creationId="{9A12E812-D607-24E5-814D-A64E5B495318}"/>
          </ac:spMkLst>
        </pc:spChg>
        <pc:spChg chg="add mod">
          <ac:chgData name="Jeroen Trimpe Burger" userId="7e3b90e4-523d-491f-b45c-a1e21c24ece1" providerId="ADAL" clId="{9E916278-F13A-4D9C-A555-5D21DC25F161}" dt="2022-07-04T08:25:21.678" v="1745" actId="20577"/>
          <ac:spMkLst>
            <pc:docMk/>
            <pc:sldMk cId="786051597" sldId="257"/>
            <ac:spMk id="4" creationId="{2DDE9A6C-930E-493C-B05E-20FA79A76DC5}"/>
          </ac:spMkLst>
        </pc:spChg>
      </pc:sldChg>
      <pc:sldChg chg="modSp mod">
        <pc:chgData name="Jeroen Trimpe Burger" userId="7e3b90e4-523d-491f-b45c-a1e21c24ece1" providerId="ADAL" clId="{9E916278-F13A-4D9C-A555-5D21DC25F161}" dt="2022-07-04T08:08:39.263" v="1321" actId="1076"/>
        <pc:sldMkLst>
          <pc:docMk/>
          <pc:sldMk cId="225206773" sldId="258"/>
        </pc:sldMkLst>
        <pc:spChg chg="mod">
          <ac:chgData name="Jeroen Trimpe Burger" userId="7e3b90e4-523d-491f-b45c-a1e21c24ece1" providerId="ADAL" clId="{9E916278-F13A-4D9C-A555-5D21DC25F161}" dt="2022-07-04T08:08:34.041" v="1319" actId="14100"/>
          <ac:spMkLst>
            <pc:docMk/>
            <pc:sldMk cId="225206773" sldId="258"/>
            <ac:spMk id="3" creationId="{9BC1F519-4465-A5A4-48E0-01A3DD2CEB9D}"/>
          </ac:spMkLst>
        </pc:spChg>
        <pc:picChg chg="mod">
          <ac:chgData name="Jeroen Trimpe Burger" userId="7e3b90e4-523d-491f-b45c-a1e21c24ece1" providerId="ADAL" clId="{9E916278-F13A-4D9C-A555-5D21DC25F161}" dt="2022-07-04T08:08:39.263" v="1321" actId="1076"/>
          <ac:picMkLst>
            <pc:docMk/>
            <pc:sldMk cId="225206773" sldId="258"/>
            <ac:picMk id="4" creationId="{2026177B-54D6-E1F8-4BA6-4BBBD6D303AA}"/>
          </ac:picMkLst>
        </pc:picChg>
      </pc:sldChg>
      <pc:sldChg chg="modSp mod addCm">
        <pc:chgData name="Jeroen Trimpe Burger" userId="7e3b90e4-523d-491f-b45c-a1e21c24ece1" providerId="ADAL" clId="{9E916278-F13A-4D9C-A555-5D21DC25F161}" dt="2022-07-01T10:16:15.911" v="1101"/>
        <pc:sldMkLst>
          <pc:docMk/>
          <pc:sldMk cId="455619209" sldId="259"/>
        </pc:sldMkLst>
        <pc:spChg chg="mod">
          <ac:chgData name="Jeroen Trimpe Burger" userId="7e3b90e4-523d-491f-b45c-a1e21c24ece1" providerId="ADAL" clId="{9E916278-F13A-4D9C-A555-5D21DC25F161}" dt="2022-07-01T10:15:33.714" v="1100" actId="20577"/>
          <ac:spMkLst>
            <pc:docMk/>
            <pc:sldMk cId="455619209" sldId="259"/>
            <ac:spMk id="3" creationId="{60823196-264A-58BD-435F-1A134A2ED472}"/>
          </ac:spMkLst>
        </pc:spChg>
      </pc:sldChg>
      <pc:sldChg chg="addSp delSp modSp mod">
        <pc:chgData name="Jeroen Trimpe Burger" userId="7e3b90e4-523d-491f-b45c-a1e21c24ece1" providerId="ADAL" clId="{9E916278-F13A-4D9C-A555-5D21DC25F161}" dt="2022-07-04T09:00:49.874" v="2056" actId="1076"/>
        <pc:sldMkLst>
          <pc:docMk/>
          <pc:sldMk cId="1054610576" sldId="264"/>
        </pc:sldMkLst>
        <pc:spChg chg="add mod ord">
          <ac:chgData name="Jeroen Trimpe Burger" userId="7e3b90e4-523d-491f-b45c-a1e21c24ece1" providerId="ADAL" clId="{9E916278-F13A-4D9C-A555-5D21DC25F161}" dt="2022-07-04T09:00:49.874" v="2056" actId="1076"/>
          <ac:spMkLst>
            <pc:docMk/>
            <pc:sldMk cId="1054610576" sldId="264"/>
            <ac:spMk id="2" creationId="{D63C7676-1AF9-4138-B269-9173D044636B}"/>
          </ac:spMkLst>
        </pc:spChg>
        <pc:spChg chg="del">
          <ac:chgData name="Jeroen Trimpe Burger" userId="7e3b90e4-523d-491f-b45c-a1e21c24ece1" providerId="ADAL" clId="{9E916278-F13A-4D9C-A555-5D21DC25F161}" dt="2022-07-04T08:45:14.284" v="1987" actId="21"/>
          <ac:spMkLst>
            <pc:docMk/>
            <pc:sldMk cId="1054610576" sldId="264"/>
            <ac:spMk id="3" creationId="{D07233FD-5060-2F00-9CBB-79F937F85E15}"/>
          </ac:spMkLst>
        </pc:spChg>
        <pc:spChg chg="mod">
          <ac:chgData name="Jeroen Trimpe Burger" userId="7e3b90e4-523d-491f-b45c-a1e21c24ece1" providerId="ADAL" clId="{9E916278-F13A-4D9C-A555-5D21DC25F161}" dt="2022-07-04T09:00:39.986" v="2053" actId="14100"/>
          <ac:spMkLst>
            <pc:docMk/>
            <pc:sldMk cId="1054610576" sldId="264"/>
            <ac:spMk id="5" creationId="{45074A10-7998-4DEC-AA68-5D09709B686C}"/>
          </ac:spMkLst>
        </pc:spChg>
        <pc:picChg chg="add del mod">
          <ac:chgData name="Jeroen Trimpe Burger" userId="7e3b90e4-523d-491f-b45c-a1e21c24ece1" providerId="ADAL" clId="{9E916278-F13A-4D9C-A555-5D21DC25F161}" dt="2022-07-01T10:27:57.777" v="1227" actId="21"/>
          <ac:picMkLst>
            <pc:docMk/>
            <pc:sldMk cId="1054610576" sldId="264"/>
            <ac:picMk id="9" creationId="{E18AFFC9-9692-4B98-8AE1-A109D0032BD7}"/>
          </ac:picMkLst>
        </pc:picChg>
      </pc:sldChg>
      <pc:sldChg chg="modSp mod">
        <pc:chgData name="Jeroen Trimpe Burger" userId="7e3b90e4-523d-491f-b45c-a1e21c24ece1" providerId="ADAL" clId="{9E916278-F13A-4D9C-A555-5D21DC25F161}" dt="2022-07-04T08:15:27.431" v="1674" actId="14100"/>
        <pc:sldMkLst>
          <pc:docMk/>
          <pc:sldMk cId="4272777622" sldId="269"/>
        </pc:sldMkLst>
        <pc:spChg chg="mod">
          <ac:chgData name="Jeroen Trimpe Burger" userId="7e3b90e4-523d-491f-b45c-a1e21c24ece1" providerId="ADAL" clId="{9E916278-F13A-4D9C-A555-5D21DC25F161}" dt="2022-07-01T10:30:51.296" v="1261" actId="14100"/>
          <ac:spMkLst>
            <pc:docMk/>
            <pc:sldMk cId="4272777622" sldId="269"/>
            <ac:spMk id="5" creationId="{45074A10-7998-4DEC-AA68-5D09709B686C}"/>
          </ac:spMkLst>
        </pc:spChg>
        <pc:spChg chg="mod">
          <ac:chgData name="Jeroen Trimpe Burger" userId="7e3b90e4-523d-491f-b45c-a1e21c24ece1" providerId="ADAL" clId="{9E916278-F13A-4D9C-A555-5D21DC25F161}" dt="2022-07-04T08:15:27.431" v="1674" actId="14100"/>
          <ac:spMkLst>
            <pc:docMk/>
            <pc:sldMk cId="4272777622" sldId="269"/>
            <ac:spMk id="7" creationId="{D25C8007-6407-4387-AE5A-82193940124D}"/>
          </ac:spMkLst>
        </pc:spChg>
      </pc:sldChg>
      <pc:sldChg chg="del">
        <pc:chgData name="Jeroen Trimpe Burger" userId="7e3b90e4-523d-491f-b45c-a1e21c24ece1" providerId="ADAL" clId="{9E916278-F13A-4D9C-A555-5D21DC25F161}" dt="2022-07-04T08:41:49.966" v="1940" actId="2696"/>
        <pc:sldMkLst>
          <pc:docMk/>
          <pc:sldMk cId="371831946" sldId="287"/>
        </pc:sldMkLst>
      </pc:sldChg>
      <pc:sldChg chg="modSp del mod">
        <pc:chgData name="Jeroen Trimpe Burger" userId="7e3b90e4-523d-491f-b45c-a1e21c24ece1" providerId="ADAL" clId="{9E916278-F13A-4D9C-A555-5D21DC25F161}" dt="2022-07-04T08:43:09.397" v="1966" actId="2696"/>
        <pc:sldMkLst>
          <pc:docMk/>
          <pc:sldMk cId="3823417568" sldId="297"/>
        </pc:sldMkLst>
        <pc:spChg chg="mod">
          <ac:chgData name="Jeroen Trimpe Burger" userId="7e3b90e4-523d-491f-b45c-a1e21c24ece1" providerId="ADAL" clId="{9E916278-F13A-4D9C-A555-5D21DC25F161}" dt="2022-07-01T10:26:11.568" v="1210" actId="1076"/>
          <ac:spMkLst>
            <pc:docMk/>
            <pc:sldMk cId="3823417568" sldId="297"/>
            <ac:spMk id="35841" creationId="{00000000-0000-0000-0000-000000000000}"/>
          </ac:spMkLst>
        </pc:spChg>
      </pc:sldChg>
      <pc:sldChg chg="modSp del mod">
        <pc:chgData name="Jeroen Trimpe Burger" userId="7e3b90e4-523d-491f-b45c-a1e21c24ece1" providerId="ADAL" clId="{9E916278-F13A-4D9C-A555-5D21DC25F161}" dt="2022-07-04T08:43:11.056" v="1967" actId="2696"/>
        <pc:sldMkLst>
          <pc:docMk/>
          <pc:sldMk cId="3268261434" sldId="310"/>
        </pc:sldMkLst>
        <pc:spChg chg="mod">
          <ac:chgData name="Jeroen Trimpe Burger" userId="7e3b90e4-523d-491f-b45c-a1e21c24ece1" providerId="ADAL" clId="{9E916278-F13A-4D9C-A555-5D21DC25F161}" dt="2022-07-01T10:26:07.688" v="1209" actId="1076"/>
          <ac:spMkLst>
            <pc:docMk/>
            <pc:sldMk cId="3268261434" sldId="310"/>
            <ac:spMk id="79873" creationId="{00000000-0000-0000-0000-000000000000}"/>
          </ac:spMkLst>
        </pc:spChg>
        <pc:graphicFrameChg chg="mod">
          <ac:chgData name="Jeroen Trimpe Burger" userId="7e3b90e4-523d-491f-b45c-a1e21c24ece1" providerId="ADAL" clId="{9E916278-F13A-4D9C-A555-5D21DC25F161}" dt="2022-07-01T10:26:05.607" v="1208" actId="1076"/>
          <ac:graphicFrameMkLst>
            <pc:docMk/>
            <pc:sldMk cId="3268261434" sldId="310"/>
            <ac:graphicFrameMk id="4" creationId="{00000000-0000-0000-0000-000000000000}"/>
          </ac:graphicFrameMkLst>
        </pc:graphicFrameChg>
      </pc:sldChg>
      <pc:sldChg chg="modSp mod">
        <pc:chgData name="Jeroen Trimpe Burger" userId="7e3b90e4-523d-491f-b45c-a1e21c24ece1" providerId="ADAL" clId="{9E916278-F13A-4D9C-A555-5D21DC25F161}" dt="2022-07-04T08:08:06.224" v="1314" actId="20577"/>
        <pc:sldMkLst>
          <pc:docMk/>
          <pc:sldMk cId="281347511" sldId="327"/>
        </pc:sldMkLst>
        <pc:spChg chg="mod">
          <ac:chgData name="Jeroen Trimpe Burger" userId="7e3b90e4-523d-491f-b45c-a1e21c24ece1" providerId="ADAL" clId="{9E916278-F13A-4D9C-A555-5D21DC25F161}" dt="2022-07-04T08:08:06.224" v="1314" actId="20577"/>
          <ac:spMkLst>
            <pc:docMk/>
            <pc:sldMk cId="281347511" sldId="327"/>
            <ac:spMk id="3" creationId="{9BC1F519-4465-A5A4-48E0-01A3DD2CEB9D}"/>
          </ac:spMkLst>
        </pc:spChg>
      </pc:sldChg>
      <pc:sldChg chg="modSp mod">
        <pc:chgData name="Jeroen Trimpe Burger" userId="7e3b90e4-523d-491f-b45c-a1e21c24ece1" providerId="ADAL" clId="{9E916278-F13A-4D9C-A555-5D21DC25F161}" dt="2022-07-01T10:13:51.027" v="927" actId="255"/>
        <pc:sldMkLst>
          <pc:docMk/>
          <pc:sldMk cId="183043342" sldId="328"/>
        </pc:sldMkLst>
        <pc:spChg chg="mod">
          <ac:chgData name="Jeroen Trimpe Burger" userId="7e3b90e4-523d-491f-b45c-a1e21c24ece1" providerId="ADAL" clId="{9E916278-F13A-4D9C-A555-5D21DC25F161}" dt="2022-07-01T10:13:51.027" v="927" actId="255"/>
          <ac:spMkLst>
            <pc:docMk/>
            <pc:sldMk cId="183043342" sldId="328"/>
            <ac:spMk id="3" creationId="{60823196-264A-58BD-435F-1A134A2ED472}"/>
          </ac:spMkLst>
        </pc:spChg>
      </pc:sldChg>
      <pc:sldChg chg="ord">
        <pc:chgData name="Jeroen Trimpe Burger" userId="7e3b90e4-523d-491f-b45c-a1e21c24ece1" providerId="ADAL" clId="{9E916278-F13A-4D9C-A555-5D21DC25F161}" dt="2022-06-30T12:25:44.878" v="416"/>
        <pc:sldMkLst>
          <pc:docMk/>
          <pc:sldMk cId="2490079160" sldId="331"/>
        </pc:sldMkLst>
      </pc:sldChg>
      <pc:sldChg chg="ord">
        <pc:chgData name="Jeroen Trimpe Burger" userId="7e3b90e4-523d-491f-b45c-a1e21c24ece1" providerId="ADAL" clId="{9E916278-F13A-4D9C-A555-5D21DC25F161}" dt="2022-06-30T12:25:44.878" v="416"/>
        <pc:sldMkLst>
          <pc:docMk/>
          <pc:sldMk cId="2465251616" sldId="332"/>
        </pc:sldMkLst>
      </pc:sldChg>
      <pc:sldChg chg="ord">
        <pc:chgData name="Jeroen Trimpe Burger" userId="7e3b90e4-523d-491f-b45c-a1e21c24ece1" providerId="ADAL" clId="{9E916278-F13A-4D9C-A555-5D21DC25F161}" dt="2022-06-30T12:25:44.878" v="416"/>
        <pc:sldMkLst>
          <pc:docMk/>
          <pc:sldMk cId="1577360358" sldId="333"/>
        </pc:sldMkLst>
      </pc:sldChg>
      <pc:sldChg chg="ord">
        <pc:chgData name="Jeroen Trimpe Burger" userId="7e3b90e4-523d-491f-b45c-a1e21c24ece1" providerId="ADAL" clId="{9E916278-F13A-4D9C-A555-5D21DC25F161}" dt="2022-06-30T12:25:44.878" v="416"/>
        <pc:sldMkLst>
          <pc:docMk/>
          <pc:sldMk cId="436691382" sldId="334"/>
        </pc:sldMkLst>
      </pc:sldChg>
      <pc:sldChg chg="ord">
        <pc:chgData name="Jeroen Trimpe Burger" userId="7e3b90e4-523d-491f-b45c-a1e21c24ece1" providerId="ADAL" clId="{9E916278-F13A-4D9C-A555-5D21DC25F161}" dt="2022-06-30T12:25:44.878" v="416"/>
        <pc:sldMkLst>
          <pc:docMk/>
          <pc:sldMk cId="1150792437" sldId="335"/>
        </pc:sldMkLst>
      </pc:sldChg>
      <pc:sldChg chg="ord">
        <pc:chgData name="Jeroen Trimpe Burger" userId="7e3b90e4-523d-491f-b45c-a1e21c24ece1" providerId="ADAL" clId="{9E916278-F13A-4D9C-A555-5D21DC25F161}" dt="2022-06-30T12:25:44.878" v="416"/>
        <pc:sldMkLst>
          <pc:docMk/>
          <pc:sldMk cId="4167869419" sldId="336"/>
        </pc:sldMkLst>
      </pc:sldChg>
      <pc:sldChg chg="addSp delSp modSp mod addCm">
        <pc:chgData name="Jeroen Trimpe Burger" userId="7e3b90e4-523d-491f-b45c-a1e21c24ece1" providerId="ADAL" clId="{9E916278-F13A-4D9C-A555-5D21DC25F161}" dt="2022-07-04T08:49:30.909" v="2037"/>
        <pc:sldMkLst>
          <pc:docMk/>
          <pc:sldMk cId="4271226487" sldId="338"/>
        </pc:sldMkLst>
        <pc:spChg chg="mod">
          <ac:chgData name="Jeroen Trimpe Burger" userId="7e3b90e4-523d-491f-b45c-a1e21c24ece1" providerId="ADAL" clId="{9E916278-F13A-4D9C-A555-5D21DC25F161}" dt="2022-07-04T08:39:07.153" v="1904" actId="27636"/>
          <ac:spMkLst>
            <pc:docMk/>
            <pc:sldMk cId="4271226487" sldId="338"/>
            <ac:spMk id="3" creationId="{60823196-264A-58BD-435F-1A134A2ED472}"/>
          </ac:spMkLst>
        </pc:spChg>
        <pc:picChg chg="del mod">
          <ac:chgData name="Jeroen Trimpe Burger" userId="7e3b90e4-523d-491f-b45c-a1e21c24ece1" providerId="ADAL" clId="{9E916278-F13A-4D9C-A555-5D21DC25F161}" dt="2022-07-04T08:34:53.090" v="1861" actId="21"/>
          <ac:picMkLst>
            <pc:docMk/>
            <pc:sldMk cId="4271226487" sldId="338"/>
            <ac:picMk id="4" creationId="{2CB95373-0B6B-0070-444E-AE069B73441D}"/>
          </ac:picMkLst>
        </pc:picChg>
        <pc:picChg chg="add mod">
          <ac:chgData name="Jeroen Trimpe Burger" userId="7e3b90e4-523d-491f-b45c-a1e21c24ece1" providerId="ADAL" clId="{9E916278-F13A-4D9C-A555-5D21DC25F161}" dt="2022-07-04T08:49:03.323" v="2035" actId="1076"/>
          <ac:picMkLst>
            <pc:docMk/>
            <pc:sldMk cId="4271226487" sldId="338"/>
            <ac:picMk id="5" creationId="{E5721AF1-A5D3-4162-9C8E-C755015E98B3}"/>
          </ac:picMkLst>
        </pc:picChg>
      </pc:sldChg>
      <pc:sldChg chg="modSp del mod">
        <pc:chgData name="Jeroen Trimpe Burger" userId="7e3b90e4-523d-491f-b45c-a1e21c24ece1" providerId="ADAL" clId="{9E916278-F13A-4D9C-A555-5D21DC25F161}" dt="2022-07-04T08:38:37.294" v="1898" actId="2696"/>
        <pc:sldMkLst>
          <pc:docMk/>
          <pc:sldMk cId="1675707296" sldId="339"/>
        </pc:sldMkLst>
        <pc:spChg chg="mod">
          <ac:chgData name="Jeroen Trimpe Burger" userId="7e3b90e4-523d-491f-b45c-a1e21c24ece1" providerId="ADAL" clId="{9E916278-F13A-4D9C-A555-5D21DC25F161}" dt="2022-07-04T08:35:20.782" v="1875" actId="1076"/>
          <ac:spMkLst>
            <pc:docMk/>
            <pc:sldMk cId="1675707296" sldId="339"/>
            <ac:spMk id="3" creationId="{60823196-264A-58BD-435F-1A134A2ED472}"/>
          </ac:spMkLst>
        </pc:spChg>
        <pc:picChg chg="mod">
          <ac:chgData name="Jeroen Trimpe Burger" userId="7e3b90e4-523d-491f-b45c-a1e21c24ece1" providerId="ADAL" clId="{9E916278-F13A-4D9C-A555-5D21DC25F161}" dt="2022-07-04T08:35:22.663" v="1876" actId="1076"/>
          <ac:picMkLst>
            <pc:docMk/>
            <pc:sldMk cId="1675707296" sldId="339"/>
            <ac:picMk id="5" creationId="{CB925459-5452-E435-7850-B1771621FA85}"/>
          </ac:picMkLst>
        </pc:picChg>
      </pc:sldChg>
      <pc:sldChg chg="modSp del mod">
        <pc:chgData name="Jeroen Trimpe Burger" userId="7e3b90e4-523d-491f-b45c-a1e21c24ece1" providerId="ADAL" clId="{9E916278-F13A-4D9C-A555-5D21DC25F161}" dt="2022-07-04T08:40:20.832" v="1909" actId="2696"/>
        <pc:sldMkLst>
          <pc:docMk/>
          <pc:sldMk cId="749884216" sldId="340"/>
        </pc:sldMkLst>
        <pc:picChg chg="mod">
          <ac:chgData name="Jeroen Trimpe Burger" userId="7e3b90e4-523d-491f-b45c-a1e21c24ece1" providerId="ADAL" clId="{9E916278-F13A-4D9C-A555-5D21DC25F161}" dt="2022-07-04T08:36:17.687" v="1880" actId="1076"/>
          <ac:picMkLst>
            <pc:docMk/>
            <pc:sldMk cId="749884216" sldId="340"/>
            <ac:picMk id="8" creationId="{8665A899-BDB8-4323-0ADA-F794BA437BE8}"/>
          </ac:picMkLst>
        </pc:picChg>
        <pc:picChg chg="mod">
          <ac:chgData name="Jeroen Trimpe Burger" userId="7e3b90e4-523d-491f-b45c-a1e21c24ece1" providerId="ADAL" clId="{9E916278-F13A-4D9C-A555-5D21DC25F161}" dt="2022-07-04T08:30:29.007" v="1855" actId="1076"/>
          <ac:picMkLst>
            <pc:docMk/>
            <pc:sldMk cId="749884216" sldId="340"/>
            <ac:picMk id="9" creationId="{AA363B64-F68D-493B-7DF2-BCD73EB2AC7F}"/>
          </ac:picMkLst>
        </pc:picChg>
      </pc:sldChg>
      <pc:sldChg chg="del">
        <pc:chgData name="Jeroen Trimpe Burger" userId="7e3b90e4-523d-491f-b45c-a1e21c24ece1" providerId="ADAL" clId="{9E916278-F13A-4D9C-A555-5D21DC25F161}" dt="2022-07-04T08:40:09.882" v="1908" actId="2696"/>
        <pc:sldMkLst>
          <pc:docMk/>
          <pc:sldMk cId="892154555" sldId="341"/>
        </pc:sldMkLst>
      </pc:sldChg>
      <pc:sldChg chg="modSp mod ord">
        <pc:chgData name="Jeroen Trimpe Burger" userId="7e3b90e4-523d-491f-b45c-a1e21c24ece1" providerId="ADAL" clId="{9E916278-F13A-4D9C-A555-5D21DC25F161}" dt="2022-07-04T08:42:09.733" v="1944" actId="313"/>
        <pc:sldMkLst>
          <pc:docMk/>
          <pc:sldMk cId="1495373483" sldId="342"/>
        </pc:sldMkLst>
        <pc:spChg chg="mod">
          <ac:chgData name="Jeroen Trimpe Burger" userId="7e3b90e4-523d-491f-b45c-a1e21c24ece1" providerId="ADAL" clId="{9E916278-F13A-4D9C-A555-5D21DC25F161}" dt="2022-07-01T10:25:47.785" v="1206" actId="1038"/>
          <ac:spMkLst>
            <pc:docMk/>
            <pc:sldMk cId="1495373483" sldId="342"/>
            <ac:spMk id="2" creationId="{EB7E8E97-1D7C-F773-8AA5-08A8001FA27F}"/>
          </ac:spMkLst>
        </pc:spChg>
        <pc:spChg chg="mod">
          <ac:chgData name="Jeroen Trimpe Burger" userId="7e3b90e4-523d-491f-b45c-a1e21c24ece1" providerId="ADAL" clId="{9E916278-F13A-4D9C-A555-5D21DC25F161}" dt="2022-07-04T08:42:09.733" v="1944" actId="313"/>
          <ac:spMkLst>
            <pc:docMk/>
            <pc:sldMk cId="1495373483" sldId="342"/>
            <ac:spMk id="3" creationId="{60823196-264A-58BD-435F-1A134A2ED472}"/>
          </ac:spMkLst>
        </pc:spChg>
      </pc:sldChg>
      <pc:sldChg chg="modSp mod ord">
        <pc:chgData name="Jeroen Trimpe Burger" userId="7e3b90e4-523d-491f-b45c-a1e21c24ece1" providerId="ADAL" clId="{9E916278-F13A-4D9C-A555-5D21DC25F161}" dt="2022-07-04T08:36:54.659" v="1888" actId="27636"/>
        <pc:sldMkLst>
          <pc:docMk/>
          <pc:sldMk cId="3959306701" sldId="343"/>
        </pc:sldMkLst>
        <pc:spChg chg="mod">
          <ac:chgData name="Jeroen Trimpe Burger" userId="7e3b90e4-523d-491f-b45c-a1e21c24ece1" providerId="ADAL" clId="{9E916278-F13A-4D9C-A555-5D21DC25F161}" dt="2022-07-04T08:36:54.659" v="1888" actId="27636"/>
          <ac:spMkLst>
            <pc:docMk/>
            <pc:sldMk cId="3959306701" sldId="343"/>
            <ac:spMk id="3" creationId="{60823196-264A-58BD-435F-1A134A2ED472}"/>
          </ac:spMkLst>
        </pc:spChg>
      </pc:sldChg>
      <pc:sldChg chg="modSp del mod">
        <pc:chgData name="Jeroen Trimpe Burger" userId="7e3b90e4-523d-491f-b45c-a1e21c24ece1" providerId="ADAL" clId="{9E916278-F13A-4D9C-A555-5D21DC25F161}" dt="2022-07-04T08:30:11.445" v="1850" actId="2696"/>
        <pc:sldMkLst>
          <pc:docMk/>
          <pc:sldMk cId="3250272412" sldId="344"/>
        </pc:sldMkLst>
        <pc:spChg chg="mod">
          <ac:chgData name="Jeroen Trimpe Burger" userId="7e3b90e4-523d-491f-b45c-a1e21c24ece1" providerId="ADAL" clId="{9E916278-F13A-4D9C-A555-5D21DC25F161}" dt="2022-07-04T08:27:35.862" v="1766" actId="27636"/>
          <ac:spMkLst>
            <pc:docMk/>
            <pc:sldMk cId="3250272412" sldId="344"/>
            <ac:spMk id="3" creationId="{60823196-264A-58BD-435F-1A134A2ED472}"/>
          </ac:spMkLst>
        </pc:spChg>
        <pc:picChg chg="mod">
          <ac:chgData name="Jeroen Trimpe Burger" userId="7e3b90e4-523d-491f-b45c-a1e21c24ece1" providerId="ADAL" clId="{9E916278-F13A-4D9C-A555-5D21DC25F161}" dt="2022-07-04T08:29:28.536" v="1833" actId="1076"/>
          <ac:picMkLst>
            <pc:docMk/>
            <pc:sldMk cId="3250272412" sldId="344"/>
            <ac:picMk id="4" creationId="{491AEB1B-5DDD-330F-6083-216B1A3078AE}"/>
          </ac:picMkLst>
        </pc:picChg>
      </pc:sldChg>
      <pc:sldChg chg="ord">
        <pc:chgData name="Jeroen Trimpe Burger" userId="7e3b90e4-523d-491f-b45c-a1e21c24ece1" providerId="ADAL" clId="{9E916278-F13A-4D9C-A555-5D21DC25F161}" dt="2022-06-30T12:29:18.421" v="604"/>
        <pc:sldMkLst>
          <pc:docMk/>
          <pc:sldMk cId="1208875690" sldId="345"/>
        </pc:sldMkLst>
      </pc:sldChg>
      <pc:sldChg chg="addSp delSp modSp mod">
        <pc:chgData name="Jeroen Trimpe Burger" userId="7e3b90e4-523d-491f-b45c-a1e21c24ece1" providerId="ADAL" clId="{9E916278-F13A-4D9C-A555-5D21DC25F161}" dt="2022-07-04T08:30:54.505" v="1860" actId="20577"/>
        <pc:sldMkLst>
          <pc:docMk/>
          <pc:sldMk cId="1492907293" sldId="346"/>
        </pc:sldMkLst>
        <pc:spChg chg="mod">
          <ac:chgData name="Jeroen Trimpe Burger" userId="7e3b90e4-523d-491f-b45c-a1e21c24ece1" providerId="ADAL" clId="{9E916278-F13A-4D9C-A555-5D21DC25F161}" dt="2022-07-04T08:30:54.505" v="1860" actId="20577"/>
          <ac:spMkLst>
            <pc:docMk/>
            <pc:sldMk cId="1492907293" sldId="346"/>
            <ac:spMk id="3" creationId="{60823196-264A-58BD-435F-1A134A2ED472}"/>
          </ac:spMkLst>
        </pc:spChg>
        <pc:picChg chg="mod">
          <ac:chgData name="Jeroen Trimpe Burger" userId="7e3b90e4-523d-491f-b45c-a1e21c24ece1" providerId="ADAL" clId="{9E916278-F13A-4D9C-A555-5D21DC25F161}" dt="2022-07-04T08:30:50.838" v="1856" actId="1076"/>
          <ac:picMkLst>
            <pc:docMk/>
            <pc:sldMk cId="1492907293" sldId="346"/>
            <ac:picMk id="6" creationId="{B9A120B3-C709-D2FB-7FB4-C3233C051BB4}"/>
          </ac:picMkLst>
        </pc:picChg>
        <pc:picChg chg="add del mod">
          <ac:chgData name="Jeroen Trimpe Burger" userId="7e3b90e4-523d-491f-b45c-a1e21c24ece1" providerId="ADAL" clId="{9E916278-F13A-4D9C-A555-5D21DC25F161}" dt="2022-07-01T10:18:29.272" v="1121" actId="21"/>
          <ac:picMkLst>
            <pc:docMk/>
            <pc:sldMk cId="1492907293" sldId="346"/>
            <ac:picMk id="12" creationId="{DE462360-019F-4C55-8072-542EB4F1EAA1}"/>
          </ac:picMkLst>
        </pc:picChg>
        <pc:picChg chg="add del mod">
          <ac:chgData name="Jeroen Trimpe Burger" userId="7e3b90e4-523d-491f-b45c-a1e21c24ece1" providerId="ADAL" clId="{9E916278-F13A-4D9C-A555-5D21DC25F161}" dt="2022-07-01T10:18:26.170" v="1120" actId="21"/>
          <ac:picMkLst>
            <pc:docMk/>
            <pc:sldMk cId="1492907293" sldId="346"/>
            <ac:picMk id="13" creationId="{6F10CF8A-71A3-49FA-AA55-F4BEF8A79DF4}"/>
          </ac:picMkLst>
        </pc:picChg>
        <pc:picChg chg="del mod">
          <ac:chgData name="Jeroen Trimpe Burger" userId="7e3b90e4-523d-491f-b45c-a1e21c24ece1" providerId="ADAL" clId="{9E916278-F13A-4D9C-A555-5D21DC25F161}" dt="2022-07-01T10:18:29.272" v="1121" actId="21"/>
          <ac:picMkLst>
            <pc:docMk/>
            <pc:sldMk cId="1492907293" sldId="346"/>
            <ac:picMk id="6149" creationId="{8E5F4CAC-C4BC-51E0-738F-A34DC127615D}"/>
          </ac:picMkLst>
        </pc:picChg>
        <pc:picChg chg="del mod">
          <ac:chgData name="Jeroen Trimpe Burger" userId="7e3b90e4-523d-491f-b45c-a1e21c24ece1" providerId="ADAL" clId="{9E916278-F13A-4D9C-A555-5D21DC25F161}" dt="2022-07-01T10:18:32.119" v="1122" actId="21"/>
          <ac:picMkLst>
            <pc:docMk/>
            <pc:sldMk cId="1492907293" sldId="346"/>
            <ac:picMk id="6150" creationId="{77378C12-9669-1315-B6F0-6CA5A44D3ADC}"/>
          </ac:picMkLst>
        </pc:picChg>
        <pc:picChg chg="del mod">
          <ac:chgData name="Jeroen Trimpe Burger" userId="7e3b90e4-523d-491f-b45c-a1e21c24ece1" providerId="ADAL" clId="{9E916278-F13A-4D9C-A555-5D21DC25F161}" dt="2022-07-01T10:18:26.170" v="1120" actId="21"/>
          <ac:picMkLst>
            <pc:docMk/>
            <pc:sldMk cId="1492907293" sldId="346"/>
            <ac:picMk id="6151" creationId="{F449895A-24B8-D306-968A-4ED3D02C8526}"/>
          </ac:picMkLst>
        </pc:picChg>
        <pc:picChg chg="del mod">
          <ac:chgData name="Jeroen Trimpe Burger" userId="7e3b90e4-523d-491f-b45c-a1e21c24ece1" providerId="ADAL" clId="{9E916278-F13A-4D9C-A555-5D21DC25F161}" dt="2022-07-01T10:18:32.119" v="1122" actId="21"/>
          <ac:picMkLst>
            <pc:docMk/>
            <pc:sldMk cId="1492907293" sldId="346"/>
            <ac:picMk id="6152" creationId="{5CCA23E3-A5AD-8441-2482-DD6C11B7F792}"/>
          </ac:picMkLst>
        </pc:picChg>
        <pc:picChg chg="del mod">
          <ac:chgData name="Jeroen Trimpe Burger" userId="7e3b90e4-523d-491f-b45c-a1e21c24ece1" providerId="ADAL" clId="{9E916278-F13A-4D9C-A555-5D21DC25F161}" dt="2022-07-01T10:18:29.272" v="1121" actId="21"/>
          <ac:picMkLst>
            <pc:docMk/>
            <pc:sldMk cId="1492907293" sldId="346"/>
            <ac:picMk id="6153" creationId="{0D74BEF8-DDCA-D54C-142F-1107735087D4}"/>
          </ac:picMkLst>
        </pc:picChg>
        <pc:picChg chg="del mod">
          <ac:chgData name="Jeroen Trimpe Burger" userId="7e3b90e4-523d-491f-b45c-a1e21c24ece1" providerId="ADAL" clId="{9E916278-F13A-4D9C-A555-5D21DC25F161}" dt="2022-07-01T10:18:33.791" v="1123" actId="21"/>
          <ac:picMkLst>
            <pc:docMk/>
            <pc:sldMk cId="1492907293" sldId="346"/>
            <ac:picMk id="6154" creationId="{ED0798AE-109C-FDC5-C164-620BBB9FEB3F}"/>
          </ac:picMkLst>
        </pc:picChg>
        <pc:picChg chg="del mod">
          <ac:chgData name="Jeroen Trimpe Burger" userId="7e3b90e4-523d-491f-b45c-a1e21c24ece1" providerId="ADAL" clId="{9E916278-F13A-4D9C-A555-5D21DC25F161}" dt="2022-07-01T10:18:26.170" v="1120" actId="21"/>
          <ac:picMkLst>
            <pc:docMk/>
            <pc:sldMk cId="1492907293" sldId="346"/>
            <ac:picMk id="6155" creationId="{29CADFBA-FBA7-2B8B-CD41-72514B642B89}"/>
          </ac:picMkLst>
        </pc:picChg>
      </pc:sldChg>
      <pc:sldChg chg="addSp delSp modSp mod">
        <pc:chgData name="Jeroen Trimpe Burger" userId="7e3b90e4-523d-491f-b45c-a1e21c24ece1" providerId="ADAL" clId="{9E916278-F13A-4D9C-A555-5D21DC25F161}" dt="2022-07-04T08:45:35.700" v="2032" actId="20577"/>
        <pc:sldMkLst>
          <pc:docMk/>
          <pc:sldMk cId="2997687266" sldId="347"/>
        </pc:sldMkLst>
        <pc:spChg chg="mod">
          <ac:chgData name="Jeroen Trimpe Burger" userId="7e3b90e4-523d-491f-b45c-a1e21c24ece1" providerId="ADAL" clId="{9E916278-F13A-4D9C-A555-5D21DC25F161}" dt="2022-07-04T08:45:35.700" v="2032" actId="20577"/>
          <ac:spMkLst>
            <pc:docMk/>
            <pc:sldMk cId="2997687266" sldId="347"/>
            <ac:spMk id="3" creationId="{60823196-264A-58BD-435F-1A134A2ED472}"/>
          </ac:spMkLst>
        </pc:spChg>
        <pc:picChg chg="del">
          <ac:chgData name="Jeroen Trimpe Burger" userId="7e3b90e4-523d-491f-b45c-a1e21c24ece1" providerId="ADAL" clId="{9E916278-F13A-4D9C-A555-5D21DC25F161}" dt="2022-07-01T10:19:45.665" v="1124" actId="478"/>
          <ac:picMkLst>
            <pc:docMk/>
            <pc:sldMk cId="2997687266" sldId="347"/>
            <ac:picMk id="5" creationId="{D3673096-17E7-65C1-58CD-C9CF7FE6D531}"/>
          </ac:picMkLst>
        </pc:picChg>
        <pc:picChg chg="add mod">
          <ac:chgData name="Jeroen Trimpe Burger" userId="7e3b90e4-523d-491f-b45c-a1e21c24ece1" providerId="ADAL" clId="{9E916278-F13A-4D9C-A555-5D21DC25F161}" dt="2022-07-04T08:21:00.055" v="1707" actId="14100"/>
          <ac:picMkLst>
            <pc:docMk/>
            <pc:sldMk cId="2997687266" sldId="347"/>
            <ac:picMk id="6" creationId="{023BF6C3-03AC-4BAF-A923-59D68A67C128}"/>
          </ac:picMkLst>
        </pc:picChg>
      </pc:sldChg>
      <pc:sldChg chg="addSp delSp modSp mod">
        <pc:chgData name="Jeroen Trimpe Burger" userId="7e3b90e4-523d-491f-b45c-a1e21c24ece1" providerId="ADAL" clId="{9E916278-F13A-4D9C-A555-5D21DC25F161}" dt="2022-07-04T08:44:29.081" v="1979" actId="14100"/>
        <pc:sldMkLst>
          <pc:docMk/>
          <pc:sldMk cId="3720729491" sldId="348"/>
        </pc:sldMkLst>
        <pc:spChg chg="add mod">
          <ac:chgData name="Jeroen Trimpe Burger" userId="7e3b90e4-523d-491f-b45c-a1e21c24ece1" providerId="ADAL" clId="{9E916278-F13A-4D9C-A555-5D21DC25F161}" dt="2022-07-04T08:44:29.081" v="1979" actId="14100"/>
          <ac:spMkLst>
            <pc:docMk/>
            <pc:sldMk cId="3720729491" sldId="348"/>
            <ac:spMk id="5" creationId="{DB63019A-D176-4ED5-9248-8499FD3F216C}"/>
          </ac:spMkLst>
        </pc:spChg>
        <pc:picChg chg="del mod">
          <ac:chgData name="Jeroen Trimpe Burger" userId="7e3b90e4-523d-491f-b45c-a1e21c24ece1" providerId="ADAL" clId="{9E916278-F13A-4D9C-A555-5D21DC25F161}" dt="2022-07-01T10:29:01.624" v="1235" actId="21"/>
          <ac:picMkLst>
            <pc:docMk/>
            <pc:sldMk cId="3720729491" sldId="348"/>
            <ac:picMk id="7" creationId="{4E72F8B6-7CAE-F9FC-DA2F-6898D1ECF1BC}"/>
          </ac:picMkLst>
        </pc:picChg>
      </pc:sldChg>
      <pc:sldChg chg="addSp delSp modSp mod">
        <pc:chgData name="Jeroen Trimpe Burger" userId="7e3b90e4-523d-491f-b45c-a1e21c24ece1" providerId="ADAL" clId="{9E916278-F13A-4D9C-A555-5D21DC25F161}" dt="2022-07-04T09:01:00.017" v="2057" actId="14100"/>
        <pc:sldMkLst>
          <pc:docMk/>
          <pc:sldMk cId="1714401241" sldId="349"/>
        </pc:sldMkLst>
        <pc:spChg chg="del">
          <ac:chgData name="Jeroen Trimpe Burger" userId="7e3b90e4-523d-491f-b45c-a1e21c24ece1" providerId="ADAL" clId="{9E916278-F13A-4D9C-A555-5D21DC25F161}" dt="2022-07-01T10:29:54.123" v="1256" actId="21"/>
          <ac:spMkLst>
            <pc:docMk/>
            <pc:sldMk cId="1714401241" sldId="349"/>
            <ac:spMk id="5" creationId="{0F840376-F302-FABC-41C5-4FCF644B077D}"/>
          </ac:spMkLst>
        </pc:spChg>
        <pc:spChg chg="add mod">
          <ac:chgData name="Jeroen Trimpe Burger" userId="7e3b90e4-523d-491f-b45c-a1e21c24ece1" providerId="ADAL" clId="{9E916278-F13A-4D9C-A555-5D21DC25F161}" dt="2022-07-04T09:01:00.017" v="2057" actId="14100"/>
          <ac:spMkLst>
            <pc:docMk/>
            <pc:sldMk cId="1714401241" sldId="349"/>
            <ac:spMk id="6" creationId="{6E312D5C-0536-43B0-AACE-A524CBEBCD7A}"/>
          </ac:spMkLst>
        </pc:spChg>
      </pc:sldChg>
      <pc:sldChg chg="delSp modSp add mod">
        <pc:chgData name="Jeroen Trimpe Burger" userId="7e3b90e4-523d-491f-b45c-a1e21c24ece1" providerId="ADAL" clId="{9E916278-F13A-4D9C-A555-5D21DC25F161}" dt="2022-06-30T12:25:20.709" v="414" actId="20577"/>
        <pc:sldMkLst>
          <pc:docMk/>
          <pc:sldMk cId="1260617213" sldId="350"/>
        </pc:sldMkLst>
        <pc:spChg chg="mod">
          <ac:chgData name="Jeroen Trimpe Burger" userId="7e3b90e4-523d-491f-b45c-a1e21c24ece1" providerId="ADAL" clId="{9E916278-F13A-4D9C-A555-5D21DC25F161}" dt="2022-06-30T12:25:03.097" v="371" actId="255"/>
          <ac:spMkLst>
            <pc:docMk/>
            <pc:sldMk cId="1260617213" sldId="350"/>
            <ac:spMk id="4" creationId="{96737298-FF76-4775-AFC6-1EA389BD50CE}"/>
          </ac:spMkLst>
        </pc:spChg>
        <pc:spChg chg="del mod">
          <ac:chgData name="Jeroen Trimpe Burger" userId="7e3b90e4-523d-491f-b45c-a1e21c24ece1" providerId="ADAL" clId="{9E916278-F13A-4D9C-A555-5D21DC25F161}" dt="2022-06-30T12:24:31.029" v="297" actId="21"/>
          <ac:spMkLst>
            <pc:docMk/>
            <pc:sldMk cId="1260617213" sldId="350"/>
            <ac:spMk id="5" creationId="{45074A10-7998-4DEC-AA68-5D09709B686C}"/>
          </ac:spMkLst>
        </pc:spChg>
        <pc:spChg chg="mod">
          <ac:chgData name="Jeroen Trimpe Burger" userId="7e3b90e4-523d-491f-b45c-a1e21c24ece1" providerId="ADAL" clId="{9E916278-F13A-4D9C-A555-5D21DC25F161}" dt="2022-06-30T12:25:20.709" v="414" actId="20577"/>
          <ac:spMkLst>
            <pc:docMk/>
            <pc:sldMk cId="1260617213" sldId="350"/>
            <ac:spMk id="6" creationId="{826BFCCF-06D4-4F5C-A152-C86E0E20C025}"/>
          </ac:spMkLst>
        </pc:spChg>
        <pc:spChg chg="del mod">
          <ac:chgData name="Jeroen Trimpe Burger" userId="7e3b90e4-523d-491f-b45c-a1e21c24ece1" providerId="ADAL" clId="{9E916278-F13A-4D9C-A555-5D21DC25F161}" dt="2022-06-30T12:24:31.036" v="299"/>
          <ac:spMkLst>
            <pc:docMk/>
            <pc:sldMk cId="1260617213" sldId="350"/>
            <ac:spMk id="7" creationId="{D25C8007-6407-4387-AE5A-82193940124D}"/>
          </ac:spMkLst>
        </pc:spChg>
      </pc:sldChg>
      <pc:sldChg chg="delSp modSp add mod modClrScheme chgLayout">
        <pc:chgData name="Jeroen Trimpe Burger" userId="7e3b90e4-523d-491f-b45c-a1e21c24ece1" providerId="ADAL" clId="{9E916278-F13A-4D9C-A555-5D21DC25F161}" dt="2022-07-04T08:07:34.513" v="1302" actId="1036"/>
        <pc:sldMkLst>
          <pc:docMk/>
          <pc:sldMk cId="577289149" sldId="351"/>
        </pc:sldMkLst>
        <pc:spChg chg="mod ord">
          <ac:chgData name="Jeroen Trimpe Burger" userId="7e3b90e4-523d-491f-b45c-a1e21c24ece1" providerId="ADAL" clId="{9E916278-F13A-4D9C-A555-5D21DC25F161}" dt="2022-07-04T08:07:34.513" v="1302" actId="1036"/>
          <ac:spMkLst>
            <pc:docMk/>
            <pc:sldMk cId="577289149" sldId="351"/>
            <ac:spMk id="2" creationId="{DE37C5E3-520A-F847-D1D6-B7E845B54181}"/>
          </ac:spMkLst>
        </pc:spChg>
        <pc:spChg chg="mod ord">
          <ac:chgData name="Jeroen Trimpe Burger" userId="7e3b90e4-523d-491f-b45c-a1e21c24ece1" providerId="ADAL" clId="{9E916278-F13A-4D9C-A555-5D21DC25F161}" dt="2022-06-30T12:26:11.367" v="418" actId="700"/>
          <ac:spMkLst>
            <pc:docMk/>
            <pc:sldMk cId="577289149" sldId="351"/>
            <ac:spMk id="3" creationId="{9A12E812-D607-24E5-814D-A64E5B495318}"/>
          </ac:spMkLst>
        </pc:spChg>
        <pc:spChg chg="del mod">
          <ac:chgData name="Jeroen Trimpe Burger" userId="7e3b90e4-523d-491f-b45c-a1e21c24ece1" providerId="ADAL" clId="{9E916278-F13A-4D9C-A555-5D21DC25F161}" dt="2022-06-30T12:26:16.209" v="421"/>
          <ac:spMkLst>
            <pc:docMk/>
            <pc:sldMk cId="577289149" sldId="351"/>
            <ac:spMk id="4" creationId="{2DDE9A6C-930E-493C-B05E-20FA79A76DC5}"/>
          </ac:spMkLst>
        </pc:spChg>
      </pc:sldChg>
      <pc:sldChg chg="modSp add mod">
        <pc:chgData name="Jeroen Trimpe Burger" userId="7e3b90e4-523d-491f-b45c-a1e21c24ece1" providerId="ADAL" clId="{9E916278-F13A-4D9C-A555-5D21DC25F161}" dt="2022-06-30T12:27:18.172" v="509" actId="1076"/>
        <pc:sldMkLst>
          <pc:docMk/>
          <pc:sldMk cId="585739473" sldId="352"/>
        </pc:sldMkLst>
        <pc:spChg chg="mod">
          <ac:chgData name="Jeroen Trimpe Burger" userId="7e3b90e4-523d-491f-b45c-a1e21c24ece1" providerId="ADAL" clId="{9E916278-F13A-4D9C-A555-5D21DC25F161}" dt="2022-06-30T12:27:18.172" v="509" actId="1076"/>
          <ac:spMkLst>
            <pc:docMk/>
            <pc:sldMk cId="585739473" sldId="352"/>
            <ac:spMk id="2" creationId="{DE37C5E3-520A-F847-D1D6-B7E845B54181}"/>
          </ac:spMkLst>
        </pc:spChg>
      </pc:sldChg>
      <pc:sldChg chg="modSp add mod">
        <pc:chgData name="Jeroen Trimpe Burger" userId="7e3b90e4-523d-491f-b45c-a1e21c24ece1" providerId="ADAL" clId="{9E916278-F13A-4D9C-A555-5D21DC25F161}" dt="2022-06-30T12:27:44.364" v="555" actId="1076"/>
        <pc:sldMkLst>
          <pc:docMk/>
          <pc:sldMk cId="3192477094" sldId="353"/>
        </pc:sldMkLst>
        <pc:spChg chg="mod">
          <ac:chgData name="Jeroen Trimpe Burger" userId="7e3b90e4-523d-491f-b45c-a1e21c24ece1" providerId="ADAL" clId="{9E916278-F13A-4D9C-A555-5D21DC25F161}" dt="2022-06-30T12:27:44.364" v="555" actId="1076"/>
          <ac:spMkLst>
            <pc:docMk/>
            <pc:sldMk cId="3192477094" sldId="353"/>
            <ac:spMk id="2" creationId="{DE37C5E3-520A-F847-D1D6-B7E845B54181}"/>
          </ac:spMkLst>
        </pc:spChg>
      </pc:sldChg>
      <pc:sldChg chg="modSp add mod">
        <pc:chgData name="Jeroen Trimpe Burger" userId="7e3b90e4-523d-491f-b45c-a1e21c24ece1" providerId="ADAL" clId="{9E916278-F13A-4D9C-A555-5D21DC25F161}" dt="2022-06-30T12:29:30.762" v="607" actId="20577"/>
        <pc:sldMkLst>
          <pc:docMk/>
          <pc:sldMk cId="1233998412" sldId="354"/>
        </pc:sldMkLst>
        <pc:spChg chg="mod">
          <ac:chgData name="Jeroen Trimpe Burger" userId="7e3b90e4-523d-491f-b45c-a1e21c24ece1" providerId="ADAL" clId="{9E916278-F13A-4D9C-A555-5D21DC25F161}" dt="2022-06-30T12:29:30.762" v="607" actId="20577"/>
          <ac:spMkLst>
            <pc:docMk/>
            <pc:sldMk cId="1233998412" sldId="354"/>
            <ac:spMk id="2" creationId="{DE37C5E3-520A-F847-D1D6-B7E845B54181}"/>
          </ac:spMkLst>
        </pc:spChg>
      </pc:sldChg>
      <pc:sldChg chg="modSp add mod">
        <pc:chgData name="Jeroen Trimpe Burger" userId="7e3b90e4-523d-491f-b45c-a1e21c24ece1" providerId="ADAL" clId="{9E916278-F13A-4D9C-A555-5D21DC25F161}" dt="2022-06-30T12:30:01.713" v="640" actId="20577"/>
        <pc:sldMkLst>
          <pc:docMk/>
          <pc:sldMk cId="2062425510" sldId="355"/>
        </pc:sldMkLst>
        <pc:spChg chg="mod">
          <ac:chgData name="Jeroen Trimpe Burger" userId="7e3b90e4-523d-491f-b45c-a1e21c24ece1" providerId="ADAL" clId="{9E916278-F13A-4D9C-A555-5D21DC25F161}" dt="2022-06-30T12:30:01.713" v="640" actId="20577"/>
          <ac:spMkLst>
            <pc:docMk/>
            <pc:sldMk cId="2062425510" sldId="355"/>
            <ac:spMk id="2" creationId="{DE37C5E3-520A-F847-D1D6-B7E845B54181}"/>
          </ac:spMkLst>
        </pc:spChg>
      </pc:sldChg>
      <pc:sldChg chg="modSp add mod">
        <pc:chgData name="Jeroen Trimpe Burger" userId="7e3b90e4-523d-491f-b45c-a1e21c24ece1" providerId="ADAL" clId="{9E916278-F13A-4D9C-A555-5D21DC25F161}" dt="2022-07-01T09:57:24.153" v="729" actId="1076"/>
        <pc:sldMkLst>
          <pc:docMk/>
          <pc:sldMk cId="4123191572" sldId="356"/>
        </pc:sldMkLst>
        <pc:spChg chg="mod">
          <ac:chgData name="Jeroen Trimpe Burger" userId="7e3b90e4-523d-491f-b45c-a1e21c24ece1" providerId="ADAL" clId="{9E916278-F13A-4D9C-A555-5D21DC25F161}" dt="2022-07-01T09:57:24.153" v="729" actId="1076"/>
          <ac:spMkLst>
            <pc:docMk/>
            <pc:sldMk cId="4123191572" sldId="356"/>
            <ac:spMk id="2" creationId="{DE37C5E3-520A-F847-D1D6-B7E845B54181}"/>
          </ac:spMkLst>
        </pc:spChg>
      </pc:sldChg>
      <pc:sldChg chg="modSp add mod">
        <pc:chgData name="Jeroen Trimpe Burger" userId="7e3b90e4-523d-491f-b45c-a1e21c24ece1" providerId="ADAL" clId="{9E916278-F13A-4D9C-A555-5D21DC25F161}" dt="2022-07-04T08:14:00.835" v="1672" actId="14100"/>
        <pc:sldMkLst>
          <pc:docMk/>
          <pc:sldMk cId="3462760247" sldId="357"/>
        </pc:sldMkLst>
        <pc:spChg chg="mod">
          <ac:chgData name="Jeroen Trimpe Burger" userId="7e3b90e4-523d-491f-b45c-a1e21c24ece1" providerId="ADAL" clId="{9E916278-F13A-4D9C-A555-5D21DC25F161}" dt="2022-07-04T08:14:00.835" v="1672" actId="14100"/>
          <ac:spMkLst>
            <pc:docMk/>
            <pc:sldMk cId="3462760247" sldId="357"/>
            <ac:spMk id="3" creationId="{60823196-264A-58BD-435F-1A134A2ED472}"/>
          </ac:spMkLst>
        </pc:spChg>
      </pc:sldChg>
      <pc:sldChg chg="addSp modSp add mod">
        <pc:chgData name="Jeroen Trimpe Burger" userId="7e3b90e4-523d-491f-b45c-a1e21c24ece1" providerId="ADAL" clId="{9E916278-F13A-4D9C-A555-5D21DC25F161}" dt="2022-07-04T08:44:01.594" v="1974" actId="1076"/>
        <pc:sldMkLst>
          <pc:docMk/>
          <pc:sldMk cId="1833919953" sldId="358"/>
        </pc:sldMkLst>
        <pc:spChg chg="mod">
          <ac:chgData name="Jeroen Trimpe Burger" userId="7e3b90e4-523d-491f-b45c-a1e21c24ece1" providerId="ADAL" clId="{9E916278-F13A-4D9C-A555-5D21DC25F161}" dt="2022-07-04T08:28:04.526" v="1808" actId="20577"/>
          <ac:spMkLst>
            <pc:docMk/>
            <pc:sldMk cId="1833919953" sldId="358"/>
            <ac:spMk id="2" creationId="{EB7E8E97-1D7C-F773-8AA5-08A8001FA27F}"/>
          </ac:spMkLst>
        </pc:spChg>
        <pc:spChg chg="mod">
          <ac:chgData name="Jeroen Trimpe Burger" userId="7e3b90e4-523d-491f-b45c-a1e21c24ece1" providerId="ADAL" clId="{9E916278-F13A-4D9C-A555-5D21DC25F161}" dt="2022-07-04T08:43:56.077" v="1973" actId="255"/>
          <ac:spMkLst>
            <pc:docMk/>
            <pc:sldMk cId="1833919953" sldId="358"/>
            <ac:spMk id="3" creationId="{60823196-264A-58BD-435F-1A134A2ED472}"/>
          </ac:spMkLst>
        </pc:spChg>
        <pc:picChg chg="add mod">
          <ac:chgData name="Jeroen Trimpe Burger" userId="7e3b90e4-523d-491f-b45c-a1e21c24ece1" providerId="ADAL" clId="{9E916278-F13A-4D9C-A555-5D21DC25F161}" dt="2022-07-04T08:44:01.594" v="1974" actId="1076"/>
          <ac:picMkLst>
            <pc:docMk/>
            <pc:sldMk cId="1833919953" sldId="358"/>
            <ac:picMk id="4" creationId="{A7589B3D-52B9-427C-8439-C40FD1D11785}"/>
          </ac:picMkLst>
        </pc:picChg>
      </pc:sldChg>
      <pc:sldChg chg="modSp add del mod">
        <pc:chgData name="Jeroen Trimpe Burger" userId="7e3b90e4-523d-491f-b45c-a1e21c24ece1" providerId="ADAL" clId="{9E916278-F13A-4D9C-A555-5D21DC25F161}" dt="2022-07-04T08:49:06.377" v="2036" actId="2696"/>
        <pc:sldMkLst>
          <pc:docMk/>
          <pc:sldMk cId="3311826707" sldId="359"/>
        </pc:sldMkLst>
        <pc:spChg chg="mod">
          <ac:chgData name="Jeroen Trimpe Burger" userId="7e3b90e4-523d-491f-b45c-a1e21c24ece1" providerId="ADAL" clId="{9E916278-F13A-4D9C-A555-5D21DC25F161}" dt="2022-07-04T08:40:46.678" v="1930" actId="20577"/>
          <ac:spMkLst>
            <pc:docMk/>
            <pc:sldMk cId="3311826707" sldId="359"/>
            <ac:spMk id="2" creationId="{EB7E8E97-1D7C-F773-8AA5-08A8001FA27F}"/>
          </ac:spMkLst>
        </pc:spChg>
        <pc:spChg chg="mod">
          <ac:chgData name="Jeroen Trimpe Burger" userId="7e3b90e4-523d-491f-b45c-a1e21c24ece1" providerId="ADAL" clId="{9E916278-F13A-4D9C-A555-5D21DC25F161}" dt="2022-07-04T08:41:28.084" v="1937" actId="113"/>
          <ac:spMkLst>
            <pc:docMk/>
            <pc:sldMk cId="3311826707" sldId="359"/>
            <ac:spMk id="3" creationId="{60823196-264A-58BD-435F-1A134A2ED472}"/>
          </ac:spMkLst>
        </pc:spChg>
        <pc:picChg chg="mod">
          <ac:chgData name="Jeroen Trimpe Burger" userId="7e3b90e4-523d-491f-b45c-a1e21c24ece1" providerId="ADAL" clId="{9E916278-F13A-4D9C-A555-5D21DC25F161}" dt="2022-07-04T08:41:40.623" v="1939" actId="1076"/>
          <ac:picMkLst>
            <pc:docMk/>
            <pc:sldMk cId="3311826707" sldId="359"/>
            <ac:picMk id="5" creationId="{E5721AF1-A5D3-4162-9C8E-C755015E98B3}"/>
          </ac:picMkLst>
        </pc:picChg>
      </pc:sldChg>
      <pc:sldChg chg="modSp add del mod">
        <pc:chgData name="Jeroen Trimpe Burger" userId="7e3b90e4-523d-491f-b45c-a1e21c24ece1" providerId="ADAL" clId="{9E916278-F13A-4D9C-A555-5D21DC25F161}" dt="2022-07-04T08:43:07.664" v="1965" actId="2696"/>
        <pc:sldMkLst>
          <pc:docMk/>
          <pc:sldMk cId="2237752710" sldId="360"/>
        </pc:sldMkLst>
        <pc:spChg chg="mod">
          <ac:chgData name="Jeroen Trimpe Burger" userId="7e3b90e4-523d-491f-b45c-a1e21c24ece1" providerId="ADAL" clId="{9E916278-F13A-4D9C-A555-5D21DC25F161}" dt="2022-07-04T08:42:49.395" v="1964" actId="20577"/>
          <ac:spMkLst>
            <pc:docMk/>
            <pc:sldMk cId="2237752710" sldId="360"/>
            <ac:spMk id="2" creationId="{EB7E8E97-1D7C-F773-8AA5-08A8001FA27F}"/>
          </ac:spMkLst>
        </pc:spChg>
      </pc:sldChg>
      <pc:sldMasterChg chg="delSldLayout">
        <pc:chgData name="Jeroen Trimpe Burger" userId="7e3b90e4-523d-491f-b45c-a1e21c24ece1" providerId="ADAL" clId="{9E916278-F13A-4D9C-A555-5D21DC25F161}" dt="2022-07-04T08:41:49.966" v="1940" actId="2696"/>
        <pc:sldMasterMkLst>
          <pc:docMk/>
          <pc:sldMasterMk cId="443996267" sldId="2147483660"/>
        </pc:sldMasterMkLst>
        <pc:sldLayoutChg chg="del">
          <pc:chgData name="Jeroen Trimpe Burger" userId="7e3b90e4-523d-491f-b45c-a1e21c24ece1" providerId="ADAL" clId="{9E916278-F13A-4D9C-A555-5D21DC25F161}" dt="2022-07-04T08:41:49.966" v="1940" actId="2696"/>
          <pc:sldLayoutMkLst>
            <pc:docMk/>
            <pc:sldMasterMk cId="443996267" sldId="2147483660"/>
            <pc:sldLayoutMk cId="3106226237" sldId="2147483679"/>
          </pc:sldLayoutMkLst>
        </pc:sldLayoutChg>
      </pc:sldMasterChg>
    </pc:docChg>
  </pc:docChgLst>
</pc:chgInfo>
</file>

<file path=ppt/comments/modernComment_103_1B283289.xml><?xml version="1.0" encoding="utf-8"?>
<p188:cmLst xmlns:a="http://schemas.openxmlformats.org/drawingml/2006/main" xmlns:r="http://schemas.openxmlformats.org/officeDocument/2006/relationships" xmlns:p188="http://schemas.microsoft.com/office/powerpoint/2018/8/main">
  <p188:cm id="{B9975007-ABEC-4CB6-BE34-CA8072E296E5}" authorId="{C16832BC-F4AB-7082-6A0F-E404DCC7BEAE}" created="2022-07-01T10:16:15.822">
    <ac:txMkLst xmlns:ac="http://schemas.microsoft.com/office/drawing/2013/main/command">
      <pc:docMk xmlns:pc="http://schemas.microsoft.com/office/powerpoint/2013/main/command"/>
      <pc:sldMk xmlns:pc="http://schemas.microsoft.com/office/powerpoint/2013/main/command" cId="455619209" sldId="259"/>
      <ac:spMk id="3" creationId="{60823196-264A-58BD-435F-1A134A2ED472}"/>
      <ac:txMk cp="457" len="114">
        <ac:context len="825" hash="3346458125"/>
      </ac:txMk>
    </ac:txMkLst>
    <p188:pos x="8585936" y="2681457"/>
    <p188:txBody>
      <a:bodyPr/>
      <a:lstStyle/>
      <a:p>
        <a:r>
          <a:rPr lang="nl-NL"/>
          <a:t>Toelichten hoe dat werkt met equity in infrastructure finance </a:t>
        </a:r>
      </a:p>
    </p188:txBody>
  </p188:cm>
</p188:cmLst>
</file>

<file path=ppt/comments/modernComment_152_FE95BE77.xml><?xml version="1.0" encoding="utf-8"?>
<p188:cmLst xmlns:a="http://schemas.openxmlformats.org/drawingml/2006/main" xmlns:r="http://schemas.openxmlformats.org/officeDocument/2006/relationships" xmlns:p188="http://schemas.microsoft.com/office/powerpoint/2018/8/main">
  <p188:cm id="{239BC8F5-EBF3-47B4-8A08-2CA238676CB3}" authorId="{C16832BC-F4AB-7082-6A0F-E404DCC7BEAE}" created="2022-07-04T08:49:30.848">
    <pc:sldMkLst xmlns:pc="http://schemas.microsoft.com/office/powerpoint/2013/main/command">
      <pc:docMk/>
      <pc:sldMk cId="4271226487" sldId="338"/>
    </pc:sldMkLst>
    <p188:txBody>
      <a:bodyPr/>
      <a:lstStyle/>
      <a:p>
        <a:r>
          <a:rPr lang="nl-NL"/>
          <a:t>What do these financiers require in terms of application?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70AFB-9D1F-4435-82C0-A89FB71262F4}" type="datetimeFigureOut">
              <a:rPr lang="bs-Latn-BA" smtClean="0"/>
              <a:t>30. 6. 2022.</a:t>
            </a:fld>
            <a:endParaRPr lang="bs-Latn-B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51877-DA5C-4F5C-8309-28DC1F2D7EDC}" type="slidenum">
              <a:rPr lang="bs-Latn-BA" smtClean="0"/>
              <a:t>‹#›</a:t>
            </a:fld>
            <a:endParaRPr lang="bs-Latn-BA"/>
          </a:p>
        </p:txBody>
      </p:sp>
    </p:spTree>
    <p:extLst>
      <p:ext uri="{BB962C8B-B14F-4D97-AF65-F5344CB8AC3E}">
        <p14:creationId xmlns:p14="http://schemas.microsoft.com/office/powerpoint/2010/main" val="2155719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97381A9-0C9E-4D3A-A28B-AC4E168A57BC}" type="slidenum">
              <a:rPr lang="en-US" smtClean="0"/>
              <a:pPr/>
              <a:t>24</a:t>
            </a:fld>
            <a:endParaRPr lang="en-US"/>
          </a:p>
        </p:txBody>
      </p:sp>
    </p:spTree>
    <p:extLst>
      <p:ext uri="{BB962C8B-B14F-4D97-AF65-F5344CB8AC3E}">
        <p14:creationId xmlns:p14="http://schemas.microsoft.com/office/powerpoint/2010/main" val="3528259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97381A9-0C9E-4D3A-A28B-AC4E168A57BC}" type="slidenum">
              <a:rPr lang="en-US" smtClean="0"/>
              <a:pPr/>
              <a:t>25</a:t>
            </a:fld>
            <a:endParaRPr lang="en-US"/>
          </a:p>
        </p:txBody>
      </p:sp>
    </p:spTree>
    <p:extLst>
      <p:ext uri="{BB962C8B-B14F-4D97-AF65-F5344CB8AC3E}">
        <p14:creationId xmlns:p14="http://schemas.microsoft.com/office/powerpoint/2010/main" val="216075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2CF198-619B-4E96-8391-E89C9BC83935}" type="datetimeFigureOut">
              <a:rPr lang="bs-Latn-BA" smtClean="0"/>
              <a:t>30. 6. 2022.</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8FB1CE76-12EE-4FC6-A3F9-1E3A2921E3F5}" type="slidenum">
              <a:rPr lang="bs-Latn-BA" smtClean="0"/>
              <a:t>‹#›</a:t>
            </a:fld>
            <a:endParaRPr lang="bs-Latn-BA"/>
          </a:p>
        </p:txBody>
      </p:sp>
    </p:spTree>
    <p:extLst>
      <p:ext uri="{BB962C8B-B14F-4D97-AF65-F5344CB8AC3E}">
        <p14:creationId xmlns:p14="http://schemas.microsoft.com/office/powerpoint/2010/main" val="15102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2CF198-619B-4E96-8391-E89C9BC83935}" type="datetimeFigureOut">
              <a:rPr lang="bs-Latn-BA" smtClean="0"/>
              <a:t>30. 6. 2022.</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8FB1CE76-12EE-4FC6-A3F9-1E3A2921E3F5}" type="slidenum">
              <a:rPr lang="bs-Latn-BA" smtClean="0"/>
              <a:t>‹#›</a:t>
            </a:fld>
            <a:endParaRPr lang="bs-Latn-BA"/>
          </a:p>
        </p:txBody>
      </p:sp>
    </p:spTree>
    <p:extLst>
      <p:ext uri="{BB962C8B-B14F-4D97-AF65-F5344CB8AC3E}">
        <p14:creationId xmlns:p14="http://schemas.microsoft.com/office/powerpoint/2010/main" val="2616565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2CF198-619B-4E96-8391-E89C9BC83935}" type="datetimeFigureOut">
              <a:rPr lang="bs-Latn-BA" smtClean="0"/>
              <a:t>30. 6. 2022.</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8FB1CE76-12EE-4FC6-A3F9-1E3A2921E3F5}" type="slidenum">
              <a:rPr lang="bs-Latn-BA" smtClean="0"/>
              <a:t>‹#›</a:t>
            </a:fld>
            <a:endParaRPr lang="bs-Latn-B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27046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2CF198-619B-4E96-8391-E89C9BC83935}" type="datetimeFigureOut">
              <a:rPr lang="bs-Latn-BA" smtClean="0"/>
              <a:t>30. 6. 2022.</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8FB1CE76-12EE-4FC6-A3F9-1E3A2921E3F5}" type="slidenum">
              <a:rPr lang="bs-Latn-BA" smtClean="0"/>
              <a:t>‹#›</a:t>
            </a:fld>
            <a:endParaRPr lang="bs-Latn-BA"/>
          </a:p>
        </p:txBody>
      </p:sp>
    </p:spTree>
    <p:extLst>
      <p:ext uri="{BB962C8B-B14F-4D97-AF65-F5344CB8AC3E}">
        <p14:creationId xmlns:p14="http://schemas.microsoft.com/office/powerpoint/2010/main" val="3798804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2CF198-619B-4E96-8391-E89C9BC83935}" type="datetimeFigureOut">
              <a:rPr lang="bs-Latn-BA" smtClean="0"/>
              <a:t>30. 6. 2022.</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8FB1CE76-12EE-4FC6-A3F9-1E3A2921E3F5}" type="slidenum">
              <a:rPr lang="bs-Latn-BA" smtClean="0"/>
              <a:t>‹#›</a:t>
            </a:fld>
            <a:endParaRPr lang="bs-Latn-B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41453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2CF198-619B-4E96-8391-E89C9BC83935}" type="datetimeFigureOut">
              <a:rPr lang="bs-Latn-BA" smtClean="0"/>
              <a:t>30. 6. 2022.</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8FB1CE76-12EE-4FC6-A3F9-1E3A2921E3F5}" type="slidenum">
              <a:rPr lang="bs-Latn-BA" smtClean="0"/>
              <a:t>‹#›</a:t>
            </a:fld>
            <a:endParaRPr lang="bs-Latn-BA"/>
          </a:p>
        </p:txBody>
      </p:sp>
    </p:spTree>
    <p:extLst>
      <p:ext uri="{BB962C8B-B14F-4D97-AF65-F5344CB8AC3E}">
        <p14:creationId xmlns:p14="http://schemas.microsoft.com/office/powerpoint/2010/main" val="2412923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2CF198-619B-4E96-8391-E89C9BC83935}" type="datetimeFigureOut">
              <a:rPr lang="bs-Latn-BA" smtClean="0"/>
              <a:t>30. 6. 2022.</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8FB1CE76-12EE-4FC6-A3F9-1E3A2921E3F5}" type="slidenum">
              <a:rPr lang="bs-Latn-BA" smtClean="0"/>
              <a:t>‹#›</a:t>
            </a:fld>
            <a:endParaRPr lang="bs-Latn-BA"/>
          </a:p>
        </p:txBody>
      </p:sp>
    </p:spTree>
    <p:extLst>
      <p:ext uri="{BB962C8B-B14F-4D97-AF65-F5344CB8AC3E}">
        <p14:creationId xmlns:p14="http://schemas.microsoft.com/office/powerpoint/2010/main" val="631672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2CF198-619B-4E96-8391-E89C9BC83935}" type="datetimeFigureOut">
              <a:rPr lang="bs-Latn-BA" smtClean="0"/>
              <a:t>30. 6. 2022.</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8FB1CE76-12EE-4FC6-A3F9-1E3A2921E3F5}" type="slidenum">
              <a:rPr lang="bs-Latn-BA" smtClean="0"/>
              <a:t>‹#›</a:t>
            </a:fld>
            <a:endParaRPr lang="bs-Latn-BA"/>
          </a:p>
        </p:txBody>
      </p:sp>
    </p:spTree>
    <p:extLst>
      <p:ext uri="{BB962C8B-B14F-4D97-AF65-F5344CB8AC3E}">
        <p14:creationId xmlns:p14="http://schemas.microsoft.com/office/powerpoint/2010/main" val="1084189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1 box">
    <p:spTree>
      <p:nvGrpSpPr>
        <p:cNvPr id="1" name=""/>
        <p:cNvGrpSpPr/>
        <p:nvPr/>
      </p:nvGrpSpPr>
      <p:grpSpPr>
        <a:xfrm>
          <a:off x="0" y="0"/>
          <a:ext cx="0" cy="0"/>
          <a:chOff x="0" y="0"/>
          <a:chExt cx="0" cy="0"/>
        </a:xfrm>
      </p:grpSpPr>
      <p:sp>
        <p:nvSpPr>
          <p:cNvPr id="9" name="Tijdelijke aanduiding voor voettekst 8"/>
          <p:cNvSpPr>
            <a:spLocks noGrp="1"/>
          </p:cNvSpPr>
          <p:nvPr>
            <p:ph type="ftr" sz="quarter" idx="19"/>
          </p:nvPr>
        </p:nvSpPr>
        <p:spPr/>
        <p:txBody>
          <a:bodyPr/>
          <a:lstStyle/>
          <a:p>
            <a:pPr algn="r"/>
            <a:r>
              <a:rPr lang="en-US" noProof="1"/>
              <a:t>[Title] | Status: [...]</a:t>
            </a:r>
          </a:p>
        </p:txBody>
      </p:sp>
      <p:sp>
        <p:nvSpPr>
          <p:cNvPr id="10" name="Tijdelijke aanduiding voor dianummer 9"/>
          <p:cNvSpPr>
            <a:spLocks noGrp="1"/>
          </p:cNvSpPr>
          <p:nvPr>
            <p:ph type="sldNum" sz="quarter" idx="20"/>
          </p:nvPr>
        </p:nvSpPr>
        <p:spPr/>
        <p:txBody>
          <a:bodyPr/>
          <a:lstStyle/>
          <a:p>
            <a:fld id="{1336C48C-F87C-4E4B-81EF-5027B17D1F61}" type="slidenum">
              <a:rPr lang="en-US" noProof="1" smtClean="0"/>
              <a:pPr/>
              <a:t>‹#›</a:t>
            </a:fld>
            <a:endParaRPr lang="en-US" noProof="1"/>
          </a:p>
        </p:txBody>
      </p:sp>
      <p:sp>
        <p:nvSpPr>
          <p:cNvPr id="3" name="Tijdelijke aanduiding voor inhoud 2"/>
          <p:cNvSpPr>
            <a:spLocks noGrp="1"/>
          </p:cNvSpPr>
          <p:nvPr>
            <p:ph idx="1" hasCustomPrompt="1"/>
          </p:nvPr>
        </p:nvSpPr>
        <p:spPr bwMode="gray">
          <a:xfrm>
            <a:off x="1079247" y="2036384"/>
            <a:ext cx="10008000" cy="3960000"/>
          </a:xfrm>
        </p:spPr>
        <p:txBody>
          <a:bodyPr/>
          <a:lstStyle>
            <a:lvl1pPr>
              <a:defRPr baseline="0"/>
            </a:lvl1pPr>
          </a:lstStyle>
          <a:p>
            <a:pPr lvl="0"/>
            <a:r>
              <a:rPr lang="en-US" noProof="1"/>
              <a:t>[Type text or insert object]</a:t>
            </a:r>
          </a:p>
        </p:txBody>
      </p:sp>
      <p:sp>
        <p:nvSpPr>
          <p:cNvPr id="15" name="Subtitel"/>
          <p:cNvSpPr>
            <a:spLocks noGrp="1"/>
          </p:cNvSpPr>
          <p:nvPr>
            <p:ph type="body" sz="quarter" idx="13" hasCustomPrompt="1"/>
          </p:nvPr>
        </p:nvSpPr>
        <p:spPr bwMode="gray">
          <a:xfrm>
            <a:off x="1080719" y="1546643"/>
            <a:ext cx="10008000" cy="390240"/>
          </a:xfrm>
        </p:spPr>
        <p:txBody>
          <a:bodyPr/>
          <a:lstStyle>
            <a:lvl1pPr marL="0" indent="0">
              <a:lnSpc>
                <a:spcPct val="100000"/>
              </a:lnSpc>
              <a:buFontTx/>
              <a:buNone/>
              <a:defRPr baseline="0">
                <a:solidFill>
                  <a:srgbClr val="748585"/>
                </a:solidFill>
              </a:defRPr>
            </a:lvl1pPr>
          </a:lstStyle>
          <a:p>
            <a:pPr lvl="0"/>
            <a:r>
              <a:rPr lang="en-US"/>
              <a:t>[</a:t>
            </a:r>
            <a:r>
              <a:rPr lang="en-US" noProof="1"/>
              <a:t>Subtitle</a:t>
            </a:r>
            <a:r>
              <a:rPr lang="en-US"/>
              <a:t>]</a:t>
            </a:r>
          </a:p>
        </p:txBody>
      </p:sp>
      <p:sp>
        <p:nvSpPr>
          <p:cNvPr id="2" name="Titel 1"/>
          <p:cNvSpPr>
            <a:spLocks noGrp="1"/>
          </p:cNvSpPr>
          <p:nvPr>
            <p:ph type="title" hasCustomPrompt="1"/>
          </p:nvPr>
        </p:nvSpPr>
        <p:spPr bwMode="gray">
          <a:xfrm>
            <a:off x="1080581" y="1027522"/>
            <a:ext cx="10008000" cy="390116"/>
          </a:xfrm>
        </p:spPr>
        <p:txBody>
          <a:bodyPr/>
          <a:lstStyle>
            <a:lvl1pPr>
              <a:defRPr/>
            </a:lvl1pPr>
          </a:lstStyle>
          <a:p>
            <a:r>
              <a:rPr lang="en-US" noProof="1"/>
              <a:t>[Title]</a:t>
            </a:r>
          </a:p>
        </p:txBody>
      </p:sp>
      <p:sp>
        <p:nvSpPr>
          <p:cNvPr id="8" name="Text Placeholder 7"/>
          <p:cNvSpPr>
            <a:spLocks noGrp="1"/>
          </p:cNvSpPr>
          <p:nvPr>
            <p:ph type="body" sz="quarter" idx="17" hasCustomPrompt="1"/>
          </p:nvPr>
        </p:nvSpPr>
        <p:spPr>
          <a:xfrm>
            <a:off x="1079280" y="6091238"/>
            <a:ext cx="10008000" cy="347662"/>
          </a:xfrm>
        </p:spPr>
        <p:txBody>
          <a:bodyPr/>
          <a:lstStyle>
            <a:lvl1pPr marL="0" indent="0">
              <a:buNone/>
              <a:defRPr lang="en-GB" sz="1500" b="0" i="0" u="none" strike="noStrike" baseline="0" smtClean="0">
                <a:solidFill>
                  <a:srgbClr val="748585"/>
                </a:solidFill>
              </a:defRPr>
            </a:lvl1pPr>
          </a:lstStyle>
          <a:p>
            <a:pPr lvl="0"/>
            <a:r>
              <a:rPr lang="en-US"/>
              <a:t>[</a:t>
            </a:r>
            <a:r>
              <a:rPr lang="en-US" sz="1500" b="0" i="0" u="none" strike="noStrike" baseline="0">
                <a:solidFill>
                  <a:srgbClr val="3D3C3B"/>
                </a:solidFill>
                <a:latin typeface="Ebrima" panose="02000000000000000000" pitchFamily="2" charset="0"/>
              </a:rPr>
              <a:t>Additional info</a:t>
            </a:r>
            <a:r>
              <a:rPr lang="en-US"/>
              <a:t>]</a:t>
            </a:r>
          </a:p>
        </p:txBody>
      </p:sp>
    </p:spTree>
    <p:extLst>
      <p:ext uri="{BB962C8B-B14F-4D97-AF65-F5344CB8AC3E}">
        <p14:creationId xmlns:p14="http://schemas.microsoft.com/office/powerpoint/2010/main" val="3823877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2CF198-619B-4E96-8391-E89C9BC83935}" type="datetimeFigureOut">
              <a:rPr lang="bs-Latn-BA" smtClean="0"/>
              <a:t>30. 6. 2022.</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8FB1CE76-12EE-4FC6-A3F9-1E3A2921E3F5}" type="slidenum">
              <a:rPr lang="bs-Latn-BA" smtClean="0"/>
              <a:t>‹#›</a:t>
            </a:fld>
            <a:endParaRPr lang="bs-Latn-BA"/>
          </a:p>
        </p:txBody>
      </p:sp>
    </p:spTree>
    <p:extLst>
      <p:ext uri="{BB962C8B-B14F-4D97-AF65-F5344CB8AC3E}">
        <p14:creationId xmlns:p14="http://schemas.microsoft.com/office/powerpoint/2010/main" val="1783717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2CF198-619B-4E96-8391-E89C9BC83935}" type="datetimeFigureOut">
              <a:rPr lang="bs-Latn-BA" smtClean="0"/>
              <a:t>30. 6. 2022.</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8FB1CE76-12EE-4FC6-A3F9-1E3A2921E3F5}" type="slidenum">
              <a:rPr lang="bs-Latn-BA" smtClean="0"/>
              <a:t>‹#›</a:t>
            </a:fld>
            <a:endParaRPr lang="bs-Latn-BA"/>
          </a:p>
        </p:txBody>
      </p:sp>
    </p:spTree>
    <p:extLst>
      <p:ext uri="{BB962C8B-B14F-4D97-AF65-F5344CB8AC3E}">
        <p14:creationId xmlns:p14="http://schemas.microsoft.com/office/powerpoint/2010/main" val="4057634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2CF198-619B-4E96-8391-E89C9BC83935}" type="datetimeFigureOut">
              <a:rPr lang="bs-Latn-BA" smtClean="0"/>
              <a:t>30. 6. 2022.</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8FB1CE76-12EE-4FC6-A3F9-1E3A2921E3F5}" type="slidenum">
              <a:rPr lang="bs-Latn-BA" smtClean="0"/>
              <a:t>‹#›</a:t>
            </a:fld>
            <a:endParaRPr lang="bs-Latn-BA"/>
          </a:p>
        </p:txBody>
      </p:sp>
    </p:spTree>
    <p:extLst>
      <p:ext uri="{BB962C8B-B14F-4D97-AF65-F5344CB8AC3E}">
        <p14:creationId xmlns:p14="http://schemas.microsoft.com/office/powerpoint/2010/main" val="134258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2CF198-619B-4E96-8391-E89C9BC83935}" type="datetimeFigureOut">
              <a:rPr lang="bs-Latn-BA" smtClean="0"/>
              <a:t>30. 6. 2022.</a:t>
            </a:fld>
            <a:endParaRPr lang="bs-Latn-BA"/>
          </a:p>
        </p:txBody>
      </p:sp>
      <p:sp>
        <p:nvSpPr>
          <p:cNvPr id="8" name="Footer Placeholder 7"/>
          <p:cNvSpPr>
            <a:spLocks noGrp="1"/>
          </p:cNvSpPr>
          <p:nvPr>
            <p:ph type="ftr" sz="quarter" idx="11"/>
          </p:nvPr>
        </p:nvSpPr>
        <p:spPr/>
        <p:txBody>
          <a:bodyPr/>
          <a:lstStyle/>
          <a:p>
            <a:endParaRPr lang="bs-Latn-BA"/>
          </a:p>
        </p:txBody>
      </p:sp>
      <p:sp>
        <p:nvSpPr>
          <p:cNvPr id="9" name="Slide Number Placeholder 8"/>
          <p:cNvSpPr>
            <a:spLocks noGrp="1"/>
          </p:cNvSpPr>
          <p:nvPr>
            <p:ph type="sldNum" sz="quarter" idx="12"/>
          </p:nvPr>
        </p:nvSpPr>
        <p:spPr/>
        <p:txBody>
          <a:bodyPr/>
          <a:lstStyle/>
          <a:p>
            <a:fld id="{8FB1CE76-12EE-4FC6-A3F9-1E3A2921E3F5}" type="slidenum">
              <a:rPr lang="bs-Latn-BA" smtClean="0"/>
              <a:t>‹#›</a:t>
            </a:fld>
            <a:endParaRPr lang="bs-Latn-BA"/>
          </a:p>
        </p:txBody>
      </p:sp>
    </p:spTree>
    <p:extLst>
      <p:ext uri="{BB962C8B-B14F-4D97-AF65-F5344CB8AC3E}">
        <p14:creationId xmlns:p14="http://schemas.microsoft.com/office/powerpoint/2010/main" val="91381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2CF198-619B-4E96-8391-E89C9BC83935}" type="datetimeFigureOut">
              <a:rPr lang="bs-Latn-BA" smtClean="0"/>
              <a:t>30. 6. 2022.</a:t>
            </a:fld>
            <a:endParaRPr lang="bs-Latn-BA"/>
          </a:p>
        </p:txBody>
      </p:sp>
      <p:sp>
        <p:nvSpPr>
          <p:cNvPr id="4" name="Footer Placeholder 3"/>
          <p:cNvSpPr>
            <a:spLocks noGrp="1"/>
          </p:cNvSpPr>
          <p:nvPr>
            <p:ph type="ftr" sz="quarter" idx="11"/>
          </p:nvPr>
        </p:nvSpPr>
        <p:spPr/>
        <p:txBody>
          <a:bodyPr/>
          <a:lstStyle/>
          <a:p>
            <a:endParaRPr lang="bs-Latn-BA"/>
          </a:p>
        </p:txBody>
      </p:sp>
      <p:sp>
        <p:nvSpPr>
          <p:cNvPr id="5" name="Slide Number Placeholder 4"/>
          <p:cNvSpPr>
            <a:spLocks noGrp="1"/>
          </p:cNvSpPr>
          <p:nvPr>
            <p:ph type="sldNum" sz="quarter" idx="12"/>
          </p:nvPr>
        </p:nvSpPr>
        <p:spPr/>
        <p:txBody>
          <a:bodyPr/>
          <a:lstStyle/>
          <a:p>
            <a:fld id="{8FB1CE76-12EE-4FC6-A3F9-1E3A2921E3F5}" type="slidenum">
              <a:rPr lang="bs-Latn-BA" smtClean="0"/>
              <a:t>‹#›</a:t>
            </a:fld>
            <a:endParaRPr lang="bs-Latn-BA"/>
          </a:p>
        </p:txBody>
      </p:sp>
    </p:spTree>
    <p:extLst>
      <p:ext uri="{BB962C8B-B14F-4D97-AF65-F5344CB8AC3E}">
        <p14:creationId xmlns:p14="http://schemas.microsoft.com/office/powerpoint/2010/main" val="143133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CF198-619B-4E96-8391-E89C9BC83935}" type="datetimeFigureOut">
              <a:rPr lang="bs-Latn-BA" smtClean="0"/>
              <a:t>30. 6. 2022.</a:t>
            </a:fld>
            <a:endParaRPr lang="bs-Latn-BA"/>
          </a:p>
        </p:txBody>
      </p:sp>
      <p:sp>
        <p:nvSpPr>
          <p:cNvPr id="3" name="Footer Placeholder 2"/>
          <p:cNvSpPr>
            <a:spLocks noGrp="1"/>
          </p:cNvSpPr>
          <p:nvPr>
            <p:ph type="ftr" sz="quarter" idx="11"/>
          </p:nvPr>
        </p:nvSpPr>
        <p:spPr/>
        <p:txBody>
          <a:bodyPr/>
          <a:lstStyle/>
          <a:p>
            <a:endParaRPr lang="bs-Latn-BA"/>
          </a:p>
        </p:txBody>
      </p:sp>
      <p:sp>
        <p:nvSpPr>
          <p:cNvPr id="4" name="Slide Number Placeholder 3"/>
          <p:cNvSpPr>
            <a:spLocks noGrp="1"/>
          </p:cNvSpPr>
          <p:nvPr>
            <p:ph type="sldNum" sz="quarter" idx="12"/>
          </p:nvPr>
        </p:nvSpPr>
        <p:spPr/>
        <p:txBody>
          <a:bodyPr/>
          <a:lstStyle/>
          <a:p>
            <a:fld id="{8FB1CE76-12EE-4FC6-A3F9-1E3A2921E3F5}" type="slidenum">
              <a:rPr lang="bs-Latn-BA" smtClean="0"/>
              <a:t>‹#›</a:t>
            </a:fld>
            <a:endParaRPr lang="bs-Latn-BA"/>
          </a:p>
        </p:txBody>
      </p:sp>
    </p:spTree>
    <p:extLst>
      <p:ext uri="{BB962C8B-B14F-4D97-AF65-F5344CB8AC3E}">
        <p14:creationId xmlns:p14="http://schemas.microsoft.com/office/powerpoint/2010/main" val="161706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2CF198-619B-4E96-8391-E89C9BC83935}" type="datetimeFigureOut">
              <a:rPr lang="bs-Latn-BA" smtClean="0"/>
              <a:t>30. 6. 2022.</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8FB1CE76-12EE-4FC6-A3F9-1E3A2921E3F5}" type="slidenum">
              <a:rPr lang="bs-Latn-BA" smtClean="0"/>
              <a:t>‹#›</a:t>
            </a:fld>
            <a:endParaRPr lang="bs-Latn-BA"/>
          </a:p>
        </p:txBody>
      </p:sp>
    </p:spTree>
    <p:extLst>
      <p:ext uri="{BB962C8B-B14F-4D97-AF65-F5344CB8AC3E}">
        <p14:creationId xmlns:p14="http://schemas.microsoft.com/office/powerpoint/2010/main" val="16276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2CF198-619B-4E96-8391-E89C9BC83935}" type="datetimeFigureOut">
              <a:rPr lang="bs-Latn-BA" smtClean="0"/>
              <a:t>30. 6. 2022.</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8FB1CE76-12EE-4FC6-A3F9-1E3A2921E3F5}" type="slidenum">
              <a:rPr lang="bs-Latn-BA" smtClean="0"/>
              <a:t>‹#›</a:t>
            </a:fld>
            <a:endParaRPr lang="bs-Latn-BA"/>
          </a:p>
        </p:txBody>
      </p:sp>
    </p:spTree>
    <p:extLst>
      <p:ext uri="{BB962C8B-B14F-4D97-AF65-F5344CB8AC3E}">
        <p14:creationId xmlns:p14="http://schemas.microsoft.com/office/powerpoint/2010/main" val="206891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2CF198-619B-4E96-8391-E89C9BC83935}" type="datetimeFigureOut">
              <a:rPr lang="bs-Latn-BA" smtClean="0"/>
              <a:t>30. 6. 2022.</a:t>
            </a:fld>
            <a:endParaRPr lang="bs-Latn-B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bs-Latn-B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FB1CE76-12EE-4FC6-A3F9-1E3A2921E3F5}" type="slidenum">
              <a:rPr lang="bs-Latn-BA" smtClean="0"/>
              <a:t>‹#›</a:t>
            </a:fld>
            <a:endParaRPr lang="bs-Latn-BA"/>
          </a:p>
        </p:txBody>
      </p:sp>
    </p:spTree>
    <p:extLst>
      <p:ext uri="{BB962C8B-B14F-4D97-AF65-F5344CB8AC3E}">
        <p14:creationId xmlns:p14="http://schemas.microsoft.com/office/powerpoint/2010/main" val="443996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52_FE95BE7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03_1B28328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4B6B4-EBBE-1FF1-48DD-D08341EBCC13}"/>
              </a:ext>
            </a:extLst>
          </p:cNvPr>
          <p:cNvSpPr>
            <a:spLocks noGrp="1"/>
          </p:cNvSpPr>
          <p:nvPr>
            <p:ph type="ctrTitle"/>
          </p:nvPr>
        </p:nvSpPr>
        <p:spPr>
          <a:xfrm>
            <a:off x="832094" y="807868"/>
            <a:ext cx="8471703" cy="2446605"/>
          </a:xfrm>
        </p:spPr>
        <p:txBody>
          <a:bodyPr/>
          <a:lstStyle/>
          <a:p>
            <a:r>
              <a:rPr lang="en-US" dirty="0"/>
              <a:t>Guidelines on Best Practices for Financing Climate Proofing Measures </a:t>
            </a:r>
            <a:endParaRPr lang="bs-Latn-BA" dirty="0"/>
          </a:p>
        </p:txBody>
      </p:sp>
      <p:sp>
        <p:nvSpPr>
          <p:cNvPr id="3" name="TextBox 2">
            <a:extLst>
              <a:ext uri="{FF2B5EF4-FFF2-40B4-BE49-F238E27FC236}">
                <a16:creationId xmlns:a16="http://schemas.microsoft.com/office/drawing/2014/main" id="{DD1589AA-CDBE-4BEB-8DC7-569671AB412F}"/>
              </a:ext>
            </a:extLst>
          </p:cNvPr>
          <p:cNvSpPr txBox="1"/>
          <p:nvPr/>
        </p:nvSpPr>
        <p:spPr>
          <a:xfrm>
            <a:off x="1704512" y="5423490"/>
            <a:ext cx="7599285" cy="1057982"/>
          </a:xfrm>
          <a:prstGeom prst="rect">
            <a:avLst/>
          </a:prstGeom>
          <a:noFill/>
        </p:spPr>
        <p:txBody>
          <a:bodyPr wrap="square" rtlCol="0">
            <a:spAutoFit/>
          </a:bodyPr>
          <a:lstStyle/>
          <a:p>
            <a:pPr>
              <a:lnSpc>
                <a:spcPct val="200000"/>
              </a:lnSpc>
            </a:pPr>
            <a:r>
              <a:rPr lang="nl-NL" sz="1700" dirty="0" err="1"/>
              <a:t>By</a:t>
            </a:r>
            <a:r>
              <a:rPr lang="nl-NL" sz="1700" dirty="0"/>
              <a:t> Jeroen Trimpe Burger, </a:t>
            </a:r>
            <a:r>
              <a:rPr lang="nl-NL" sz="1700" dirty="0" err="1"/>
              <a:t>Infrastructure</a:t>
            </a:r>
            <a:r>
              <a:rPr lang="nl-NL" sz="1700" dirty="0"/>
              <a:t> Finance Advisor at RebelGroup</a:t>
            </a:r>
          </a:p>
          <a:p>
            <a:pPr>
              <a:lnSpc>
                <a:spcPct val="200000"/>
              </a:lnSpc>
            </a:pPr>
            <a:r>
              <a:rPr lang="nl-NL" sz="1700" dirty="0"/>
              <a:t>Partnering </a:t>
            </a:r>
            <a:r>
              <a:rPr lang="nl-NL" sz="1700" dirty="0" err="1"/>
              <a:t>with</a:t>
            </a:r>
            <a:r>
              <a:rPr lang="nl-NL" sz="1700" dirty="0"/>
              <a:t> CENER21 and </a:t>
            </a:r>
            <a:r>
              <a:rPr lang="nl-NL" sz="1700" dirty="0" err="1"/>
              <a:t>Deltares</a:t>
            </a:r>
            <a:endParaRPr lang="nl-NL" sz="1700" dirty="0"/>
          </a:p>
        </p:txBody>
      </p:sp>
      <p:pic>
        <p:nvPicPr>
          <p:cNvPr id="4" name="Picture 3">
            <a:extLst>
              <a:ext uri="{FF2B5EF4-FFF2-40B4-BE49-F238E27FC236}">
                <a16:creationId xmlns:a16="http://schemas.microsoft.com/office/drawing/2014/main" id="{DD16662A-8FD5-4D9C-A1E7-955D30DED5C9}"/>
              </a:ext>
            </a:extLst>
          </p:cNvPr>
          <p:cNvPicPr>
            <a:picLocks noChangeAspect="1"/>
          </p:cNvPicPr>
          <p:nvPr/>
        </p:nvPicPr>
        <p:blipFill>
          <a:blip r:embed="rId2"/>
          <a:stretch>
            <a:fillRect/>
          </a:stretch>
        </p:blipFill>
        <p:spPr>
          <a:xfrm>
            <a:off x="1578932" y="3733926"/>
            <a:ext cx="2108766" cy="1207037"/>
          </a:xfrm>
          <a:prstGeom prst="rect">
            <a:avLst/>
          </a:prstGeom>
        </p:spPr>
      </p:pic>
      <p:pic>
        <p:nvPicPr>
          <p:cNvPr id="5" name="Picture 4">
            <a:extLst>
              <a:ext uri="{FF2B5EF4-FFF2-40B4-BE49-F238E27FC236}">
                <a16:creationId xmlns:a16="http://schemas.microsoft.com/office/drawing/2014/main" id="{53719498-C3FA-4E6C-B127-D7A154825E76}"/>
              </a:ext>
            </a:extLst>
          </p:cNvPr>
          <p:cNvPicPr>
            <a:picLocks noChangeAspect="1"/>
          </p:cNvPicPr>
          <p:nvPr/>
        </p:nvPicPr>
        <p:blipFill>
          <a:blip r:embed="rId3"/>
          <a:stretch>
            <a:fillRect/>
          </a:stretch>
        </p:blipFill>
        <p:spPr>
          <a:xfrm>
            <a:off x="4106662" y="3843464"/>
            <a:ext cx="2606558" cy="1113849"/>
          </a:xfrm>
          <a:prstGeom prst="rect">
            <a:avLst/>
          </a:prstGeom>
        </p:spPr>
      </p:pic>
      <p:pic>
        <p:nvPicPr>
          <p:cNvPr id="7" name="Picture 6">
            <a:extLst>
              <a:ext uri="{FF2B5EF4-FFF2-40B4-BE49-F238E27FC236}">
                <a16:creationId xmlns:a16="http://schemas.microsoft.com/office/drawing/2014/main" id="{8E3CC707-BF51-4152-BF20-76270DF719BD}"/>
              </a:ext>
            </a:extLst>
          </p:cNvPr>
          <p:cNvPicPr>
            <a:picLocks noChangeAspect="1"/>
          </p:cNvPicPr>
          <p:nvPr/>
        </p:nvPicPr>
        <p:blipFill>
          <a:blip r:embed="rId4"/>
          <a:stretch>
            <a:fillRect/>
          </a:stretch>
        </p:blipFill>
        <p:spPr>
          <a:xfrm>
            <a:off x="7391400" y="3748649"/>
            <a:ext cx="1912397" cy="923785"/>
          </a:xfrm>
          <a:prstGeom prst="rect">
            <a:avLst/>
          </a:prstGeom>
        </p:spPr>
      </p:pic>
      <p:pic>
        <p:nvPicPr>
          <p:cNvPr id="8" name="Picture 7">
            <a:extLst>
              <a:ext uri="{FF2B5EF4-FFF2-40B4-BE49-F238E27FC236}">
                <a16:creationId xmlns:a16="http://schemas.microsoft.com/office/drawing/2014/main" id="{BF9DA228-F405-458B-9AE6-DB319206D4DA}"/>
              </a:ext>
            </a:extLst>
          </p:cNvPr>
          <p:cNvPicPr>
            <a:picLocks noChangeAspect="1"/>
          </p:cNvPicPr>
          <p:nvPr/>
        </p:nvPicPr>
        <p:blipFill>
          <a:blip r:embed="rId5"/>
          <a:stretch>
            <a:fillRect/>
          </a:stretch>
        </p:blipFill>
        <p:spPr>
          <a:xfrm>
            <a:off x="416298" y="5599105"/>
            <a:ext cx="902615" cy="956441"/>
          </a:xfrm>
          <a:prstGeom prst="rect">
            <a:avLst/>
          </a:prstGeom>
        </p:spPr>
      </p:pic>
    </p:spTree>
    <p:extLst>
      <p:ext uri="{BB962C8B-B14F-4D97-AF65-F5344CB8AC3E}">
        <p14:creationId xmlns:p14="http://schemas.microsoft.com/office/powerpoint/2010/main" val="3808470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7C5E3-520A-F847-D1D6-B7E845B54181}"/>
              </a:ext>
            </a:extLst>
          </p:cNvPr>
          <p:cNvSpPr>
            <a:spLocks noGrp="1"/>
          </p:cNvSpPr>
          <p:nvPr>
            <p:ph type="title"/>
          </p:nvPr>
        </p:nvSpPr>
        <p:spPr>
          <a:xfrm>
            <a:off x="677335" y="1700595"/>
            <a:ext cx="8596668" cy="860400"/>
          </a:xfrm>
        </p:spPr>
        <p:txBody>
          <a:bodyPr>
            <a:normAutofit fontScale="90000"/>
          </a:bodyPr>
          <a:lstStyle/>
          <a:p>
            <a:pPr algn="ctr"/>
            <a:r>
              <a:rPr lang="nl-NL" dirty="0"/>
              <a:t>3. INTERNATIONAL FUNDING SOURCES AVAILABLE</a:t>
            </a:r>
            <a:endParaRPr lang="bs-Latn-BA" dirty="0"/>
          </a:p>
        </p:txBody>
      </p:sp>
      <p:sp>
        <p:nvSpPr>
          <p:cNvPr id="3" name="Content Placeholder 2">
            <a:extLst>
              <a:ext uri="{FF2B5EF4-FFF2-40B4-BE49-F238E27FC236}">
                <a16:creationId xmlns:a16="http://schemas.microsoft.com/office/drawing/2014/main" id="{9A12E812-D607-24E5-814D-A64E5B495318}"/>
              </a:ext>
            </a:extLst>
          </p:cNvPr>
          <p:cNvSpPr>
            <a:spLocks noGrp="1"/>
          </p:cNvSpPr>
          <p:nvPr>
            <p:ph type="body" idx="1"/>
          </p:nvPr>
        </p:nvSpPr>
        <p:spPr/>
        <p:txBody>
          <a:bodyPr>
            <a:normAutofit/>
          </a:bodyPr>
          <a:lstStyle/>
          <a:p>
            <a:pPr fontAlgn="base">
              <a:buFont typeface="+mj-lt"/>
              <a:buAutoNum type="arabicPeriod"/>
              <a:tabLst>
                <a:tab pos="558800" algn="r"/>
                <a:tab pos="5724525" algn="r"/>
              </a:tabLst>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buFont typeface="+mj-lt"/>
              <a:buAutoNum type="arabicPeriod"/>
              <a:tabLst>
                <a:tab pos="558800" algn="r"/>
                <a:tab pos="5724525" algn="r"/>
              </a:tabLst>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buFont typeface="+mj-lt"/>
              <a:buAutoNum type="arabicPeriod"/>
              <a:tabLst>
                <a:tab pos="558800" algn="r"/>
                <a:tab pos="5724525" algn="r"/>
              </a:tabLst>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lvl="1" indent="0">
              <a:lnSpc>
                <a:spcPct val="107000"/>
              </a:lnSpc>
              <a:spcAft>
                <a:spcPts val="1000"/>
              </a:spcAft>
              <a:buNone/>
            </a:pPr>
            <a:endParaRPr lang="bs-Latn-BA" sz="1300" b="1" dirty="0">
              <a:solidFill>
                <a:srgbClr val="538135"/>
              </a:solidFill>
              <a:latin typeface="Calibri Light" panose="020F0302020204030204" pitchFamily="34" charset="0"/>
              <a:cs typeface="Times New Roman" panose="02020603050405020304" pitchFamily="18" charset="0"/>
            </a:endParaRPr>
          </a:p>
          <a:p>
            <a:pPr marL="457200" lvl="1" indent="0">
              <a:lnSpc>
                <a:spcPct val="107000"/>
              </a:lnSpc>
              <a:spcAft>
                <a:spcPts val="1000"/>
              </a:spcAft>
              <a:buNone/>
            </a:pPr>
            <a:endParaRPr lang="bs-Latn-BA" sz="1300" b="1" dirty="0">
              <a:solidFill>
                <a:srgbClr val="538135"/>
              </a:solidFill>
              <a:latin typeface="Calibri Light" panose="020F0302020204030204" pitchFamily="34" charset="0"/>
              <a:cs typeface="Times New Roman" panose="02020603050405020304" pitchFamily="18" charset="0"/>
            </a:endParaRPr>
          </a:p>
          <a:p>
            <a:pPr marL="457200" lvl="1" indent="0">
              <a:lnSpc>
                <a:spcPct val="107000"/>
              </a:lnSpc>
              <a:spcBef>
                <a:spcPts val="1000"/>
              </a:spcBef>
              <a:spcAft>
                <a:spcPts val="1000"/>
              </a:spcAft>
              <a:buNone/>
            </a:pPr>
            <a:endParaRPr lang="bs-Latn-BA" sz="1300" b="1"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buFont typeface="+mj-lt"/>
              <a:buAutoNum type="arabicPeriod"/>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bs-Latn-BA" dirty="0"/>
          </a:p>
        </p:txBody>
      </p:sp>
    </p:spTree>
    <p:extLst>
      <p:ext uri="{BB962C8B-B14F-4D97-AF65-F5344CB8AC3E}">
        <p14:creationId xmlns:p14="http://schemas.microsoft.com/office/powerpoint/2010/main" val="319247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8E97-1D7C-F773-8AA5-08A8001FA27F}"/>
              </a:ext>
            </a:extLst>
          </p:cNvPr>
          <p:cNvSpPr>
            <a:spLocks noGrp="1"/>
          </p:cNvSpPr>
          <p:nvPr>
            <p:ph type="title"/>
          </p:nvPr>
        </p:nvSpPr>
        <p:spPr>
          <a:xfrm>
            <a:off x="823575" y="360218"/>
            <a:ext cx="8811491" cy="1750291"/>
          </a:xfrm>
        </p:spPr>
        <p:txBody>
          <a:bodyPr>
            <a:normAutofit fontScale="90000"/>
          </a:bodyPr>
          <a:lstStyle/>
          <a:p>
            <a:r>
              <a:rPr lang="en-US" dirty="0"/>
              <a:t>International funding sources available for Western Balkan Countries</a:t>
            </a:r>
            <a:br>
              <a:rPr lang="bs-Latn-BA" dirty="0"/>
            </a:br>
            <a:br>
              <a:rPr lang="en-US" dirty="0"/>
            </a:br>
            <a:endParaRPr lang="bs-Latn-BA" sz="2200" dirty="0"/>
          </a:p>
        </p:txBody>
      </p:sp>
      <p:sp>
        <p:nvSpPr>
          <p:cNvPr id="3" name="Content Placeholder 2">
            <a:extLst>
              <a:ext uri="{FF2B5EF4-FFF2-40B4-BE49-F238E27FC236}">
                <a16:creationId xmlns:a16="http://schemas.microsoft.com/office/drawing/2014/main" id="{60823196-264A-58BD-435F-1A134A2ED472}"/>
              </a:ext>
            </a:extLst>
          </p:cNvPr>
          <p:cNvSpPr>
            <a:spLocks noGrp="1"/>
          </p:cNvSpPr>
          <p:nvPr>
            <p:ph idx="1"/>
          </p:nvPr>
        </p:nvSpPr>
        <p:spPr>
          <a:xfrm>
            <a:off x="677334" y="1801091"/>
            <a:ext cx="9103975" cy="4696691"/>
          </a:xfrm>
        </p:spPr>
        <p:txBody>
          <a:bodyPr>
            <a:normAutofit/>
          </a:bodyPr>
          <a:lstStyle/>
          <a:p>
            <a:pPr algn="just">
              <a:lnSpc>
                <a:spcPct val="107000"/>
              </a:lnSpc>
              <a:spcAft>
                <a:spcPts val="800"/>
              </a:spcAft>
            </a:pPr>
            <a:r>
              <a:rPr lang="en-US" sz="2200" b="1" dirty="0">
                <a:solidFill>
                  <a:schemeClr val="accent2">
                    <a:lumMod val="75000"/>
                  </a:schemeClr>
                </a:solidFill>
                <a:effectLst>
                  <a:outerShdw blurRad="38100" dist="38100" dir="2700000" algn="tl">
                    <a:srgbClr val="000000">
                      <a:alpha val="43137"/>
                    </a:srgbClr>
                  </a:outerShdw>
                </a:effectLst>
              </a:rPr>
              <a:t>Bilateral climate change funding</a:t>
            </a:r>
            <a:endParaRPr lang="bs-Latn-BA" sz="2200" b="1" dirty="0">
              <a:solidFill>
                <a:schemeClr val="accent2">
                  <a:lumMod val="75000"/>
                </a:schemeClr>
              </a:solidFill>
              <a:effectLst>
                <a:outerShdw blurRad="38100" dist="38100" dir="2700000" algn="tl">
                  <a:srgbClr val="000000">
                    <a:alpha val="43137"/>
                  </a:srgbClr>
                </a:outerShdw>
              </a:effectLst>
            </a:endParaRPr>
          </a:p>
          <a:p>
            <a:pPr lvl="1" algn="just">
              <a:lnSpc>
                <a:spcPct val="107000"/>
              </a:lnSpc>
              <a:spcAft>
                <a:spcPts val="800"/>
              </a:spcAft>
            </a:pPr>
            <a:r>
              <a:rPr lang="en-US" dirty="0">
                <a:solidFill>
                  <a:srgbClr val="385623"/>
                </a:solidFill>
                <a:effectLst/>
                <a:latin typeface="Calibri" panose="020F0502020204030204" pitchFamily="34" charset="0"/>
                <a:ea typeface="Calibri" panose="020F0502020204030204" pitchFamily="34" charset="0"/>
              </a:rPr>
              <a:t>Federal Ministry for Economic Cooperation and Development (BMZ)</a:t>
            </a:r>
            <a:endParaRPr lang="bs-Latn-BA" dirty="0">
              <a:solidFill>
                <a:srgbClr val="385623"/>
              </a:solidFill>
              <a:effectLst/>
              <a:latin typeface="Calibri" panose="020F0502020204030204" pitchFamily="34" charset="0"/>
              <a:ea typeface="Calibri" panose="020F0502020204030204" pitchFamily="34" charset="0"/>
            </a:endParaRPr>
          </a:p>
          <a:p>
            <a:pPr lvl="1" algn="just">
              <a:lnSpc>
                <a:spcPct val="107000"/>
              </a:lnSpc>
              <a:spcAft>
                <a:spcPts val="800"/>
              </a:spcAft>
            </a:pPr>
            <a:r>
              <a:rPr lang="en-US" dirty="0">
                <a:solidFill>
                  <a:srgbClr val="385623"/>
                </a:solidFill>
                <a:effectLst/>
                <a:latin typeface="Calibri" panose="020F0502020204030204" pitchFamily="34" charset="0"/>
                <a:ea typeface="Calibri" panose="020F0502020204030204" pitchFamily="34" charset="0"/>
              </a:rPr>
              <a:t>German Development Agency (GIZ)</a:t>
            </a:r>
            <a:endParaRPr lang="bs-Latn-BA" dirty="0">
              <a:solidFill>
                <a:srgbClr val="385623"/>
              </a:solidFill>
              <a:latin typeface="Calibri" panose="020F0502020204030204" pitchFamily="34" charset="0"/>
              <a:ea typeface="Calibri" panose="020F0502020204030204" pitchFamily="34" charset="0"/>
            </a:endParaRPr>
          </a:p>
          <a:p>
            <a:pPr lvl="1" algn="just">
              <a:lnSpc>
                <a:spcPct val="107000"/>
              </a:lnSpc>
              <a:spcAft>
                <a:spcPts val="800"/>
              </a:spcAft>
            </a:pPr>
            <a:r>
              <a:rPr lang="en-US" dirty="0">
                <a:solidFill>
                  <a:srgbClr val="385623"/>
                </a:solidFill>
                <a:effectLst/>
                <a:latin typeface="Calibri" panose="020F0502020204030204" pitchFamily="34" charset="0"/>
                <a:ea typeface="Calibri" panose="020F0502020204030204" pitchFamily="34" charset="0"/>
              </a:rPr>
              <a:t>International Climate Initiative (IKI)</a:t>
            </a:r>
            <a:endParaRPr lang="bs-Latn-BA" dirty="0">
              <a:solidFill>
                <a:srgbClr val="385623"/>
              </a:solidFill>
              <a:effectLst/>
              <a:latin typeface="Calibri" panose="020F0502020204030204" pitchFamily="34" charset="0"/>
              <a:ea typeface="Calibri" panose="020F0502020204030204" pitchFamily="34" charset="0"/>
            </a:endParaRPr>
          </a:p>
          <a:p>
            <a:pPr lvl="1" algn="just">
              <a:lnSpc>
                <a:spcPct val="107000"/>
              </a:lnSpc>
              <a:spcAft>
                <a:spcPts val="800"/>
              </a:spcAft>
            </a:pPr>
            <a:r>
              <a:rPr lang="en-US" dirty="0">
                <a:solidFill>
                  <a:srgbClr val="385623"/>
                </a:solidFill>
                <a:effectLst/>
                <a:latin typeface="Calibri" panose="020F0502020204030204" pitchFamily="34" charset="0"/>
                <a:ea typeface="Calibri" panose="020F0502020204030204" pitchFamily="34" charset="0"/>
              </a:rPr>
              <a:t>Swedish International Development Agency (</a:t>
            </a:r>
            <a:r>
              <a:rPr lang="en-US" dirty="0" err="1">
                <a:solidFill>
                  <a:srgbClr val="385623"/>
                </a:solidFill>
                <a:effectLst/>
                <a:latin typeface="Calibri" panose="020F0502020204030204" pitchFamily="34" charset="0"/>
                <a:ea typeface="Calibri" panose="020F0502020204030204" pitchFamily="34" charset="0"/>
              </a:rPr>
              <a:t>Sida</a:t>
            </a:r>
            <a:r>
              <a:rPr lang="en-US" dirty="0">
                <a:solidFill>
                  <a:srgbClr val="385623"/>
                </a:solidFill>
                <a:effectLst/>
                <a:latin typeface="Calibri" panose="020F0502020204030204" pitchFamily="34" charset="0"/>
                <a:ea typeface="Calibri" panose="020F0502020204030204" pitchFamily="34" charset="0"/>
              </a:rPr>
              <a:t>)</a:t>
            </a:r>
            <a:endParaRPr lang="bs-Latn-BA" dirty="0">
              <a:solidFill>
                <a:srgbClr val="385623"/>
              </a:solidFill>
              <a:effectLst/>
              <a:latin typeface="Calibri" panose="020F0502020204030204" pitchFamily="34" charset="0"/>
              <a:ea typeface="Calibri" panose="020F0502020204030204" pitchFamily="34" charset="0"/>
            </a:endParaRPr>
          </a:p>
          <a:p>
            <a:pPr lvl="1" algn="just">
              <a:lnSpc>
                <a:spcPct val="107000"/>
              </a:lnSpc>
              <a:spcAft>
                <a:spcPts val="800"/>
              </a:spcAft>
            </a:pPr>
            <a:r>
              <a:rPr lang="bs-Latn-BA" dirty="0">
                <a:solidFill>
                  <a:srgbClr val="385623"/>
                </a:solidFill>
                <a:effectLst/>
                <a:latin typeface="Calibri" panose="020F0502020204030204" pitchFamily="34" charset="0"/>
                <a:ea typeface="Calibri" panose="020F0502020204030204" pitchFamily="34" charset="0"/>
              </a:rPr>
              <a:t>International Climate Fund (ICF)</a:t>
            </a:r>
          </a:p>
          <a:p>
            <a:pPr lvl="1" algn="just">
              <a:lnSpc>
                <a:spcPct val="107000"/>
              </a:lnSpc>
              <a:spcAft>
                <a:spcPts val="800"/>
              </a:spcAft>
            </a:pPr>
            <a:r>
              <a:rPr lang="en-US" dirty="0">
                <a:solidFill>
                  <a:srgbClr val="385623"/>
                </a:solidFill>
                <a:effectLst/>
                <a:latin typeface="Calibri" panose="020F0502020204030204" pitchFamily="34" charset="0"/>
                <a:ea typeface="Calibri" panose="020F0502020204030204" pitchFamily="34" charset="0"/>
              </a:rPr>
              <a:t>United States Agency for International Development (USAID)</a:t>
            </a:r>
            <a:endParaRPr lang="bs-Latn-BA" dirty="0">
              <a:solidFill>
                <a:srgbClr val="385623"/>
              </a:solidFill>
              <a:effectLst/>
              <a:latin typeface="Calibri" panose="020F0502020204030204" pitchFamily="34" charset="0"/>
              <a:ea typeface="Calibri" panose="020F0502020204030204" pitchFamily="34" charset="0"/>
            </a:endParaRPr>
          </a:p>
          <a:p>
            <a:pPr lvl="1" algn="just">
              <a:lnSpc>
                <a:spcPct val="107000"/>
              </a:lnSpc>
              <a:spcAft>
                <a:spcPts val="800"/>
              </a:spcAft>
            </a:pPr>
            <a:r>
              <a:rPr lang="en-US" dirty="0">
                <a:solidFill>
                  <a:srgbClr val="385623"/>
                </a:solidFill>
                <a:effectLst/>
                <a:latin typeface="Calibri" panose="020F0502020204030204" pitchFamily="34" charset="0"/>
                <a:ea typeface="Calibri" panose="020F0502020204030204" pitchFamily="34" charset="0"/>
              </a:rPr>
              <a:t>Abu Dhabi Fund for Development (ADFD)</a:t>
            </a:r>
            <a:endParaRPr lang="bs-Latn-BA" dirty="0">
              <a:solidFill>
                <a:srgbClr val="385623"/>
              </a:solidFill>
              <a:effectLst/>
              <a:latin typeface="Calibri" panose="020F0502020204030204" pitchFamily="34" charset="0"/>
              <a:ea typeface="Calibri" panose="020F0502020204030204" pitchFamily="34" charset="0"/>
            </a:endParaRPr>
          </a:p>
          <a:p>
            <a:pPr lvl="1" algn="just">
              <a:lnSpc>
                <a:spcPct val="107000"/>
              </a:lnSpc>
              <a:spcAft>
                <a:spcPts val="800"/>
              </a:spcAft>
            </a:pPr>
            <a:r>
              <a:rPr lang="en-US" dirty="0">
                <a:solidFill>
                  <a:srgbClr val="385623"/>
                </a:solidFill>
                <a:effectLst/>
                <a:latin typeface="Calibri" panose="020F0502020204030204" pitchFamily="34" charset="0"/>
                <a:ea typeface="Calibri" panose="020F0502020204030204" pitchFamily="34" charset="0"/>
              </a:rPr>
              <a:t>Swiss Investment Fund for Emerging Markets (SIFEM</a:t>
            </a:r>
            <a:r>
              <a:rPr lang="bs-Latn-BA" dirty="0">
                <a:solidFill>
                  <a:srgbClr val="385623"/>
                </a:solidFill>
                <a:effectLst/>
                <a:latin typeface="Calibri" panose="020F0502020204030204" pitchFamily="34" charset="0"/>
                <a:ea typeface="Calibri" panose="020F0502020204030204" pitchFamily="34" charset="0"/>
              </a:rPr>
              <a:t>)</a:t>
            </a:r>
          </a:p>
          <a:p>
            <a:pPr algn="just">
              <a:lnSpc>
                <a:spcPct val="107000"/>
              </a:lnSpc>
              <a:spcAft>
                <a:spcPts val="800"/>
              </a:spcAft>
            </a:pPr>
            <a:endParaRPr lang="bs-Latn-BA" sz="1800" dirty="0">
              <a:solidFill>
                <a:srgbClr val="385623"/>
              </a:solidFill>
              <a:effectLst/>
              <a:latin typeface="Calibri" panose="020F0502020204030204" pitchFamily="34" charset="0"/>
              <a:ea typeface="Calibri" panose="020F0502020204030204" pitchFamily="34" charset="0"/>
            </a:endParaRPr>
          </a:p>
          <a:p>
            <a:endParaRPr lang="bs-Latn-BA" dirty="0"/>
          </a:p>
        </p:txBody>
      </p:sp>
    </p:spTree>
    <p:extLst>
      <p:ext uri="{BB962C8B-B14F-4D97-AF65-F5344CB8AC3E}">
        <p14:creationId xmlns:p14="http://schemas.microsoft.com/office/powerpoint/2010/main" val="1469917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8E97-1D7C-F773-8AA5-08A8001FA27F}"/>
              </a:ext>
            </a:extLst>
          </p:cNvPr>
          <p:cNvSpPr>
            <a:spLocks noGrp="1"/>
          </p:cNvSpPr>
          <p:nvPr>
            <p:ph type="title"/>
          </p:nvPr>
        </p:nvSpPr>
        <p:spPr>
          <a:xfrm>
            <a:off x="823575" y="360218"/>
            <a:ext cx="8811491" cy="1750291"/>
          </a:xfrm>
        </p:spPr>
        <p:txBody>
          <a:bodyPr>
            <a:normAutofit fontScale="90000"/>
          </a:bodyPr>
          <a:lstStyle/>
          <a:p>
            <a:r>
              <a:rPr lang="en-US" dirty="0"/>
              <a:t>International funding sources available for Western Balkan Countries</a:t>
            </a:r>
            <a:br>
              <a:rPr lang="bs-Latn-BA" dirty="0"/>
            </a:br>
            <a:br>
              <a:rPr lang="en-US" dirty="0"/>
            </a:br>
            <a:endParaRPr lang="bs-Latn-BA" sz="2200" dirty="0"/>
          </a:p>
        </p:txBody>
      </p:sp>
      <p:sp>
        <p:nvSpPr>
          <p:cNvPr id="3" name="Content Placeholder 2">
            <a:extLst>
              <a:ext uri="{FF2B5EF4-FFF2-40B4-BE49-F238E27FC236}">
                <a16:creationId xmlns:a16="http://schemas.microsoft.com/office/drawing/2014/main" id="{60823196-264A-58BD-435F-1A134A2ED472}"/>
              </a:ext>
            </a:extLst>
          </p:cNvPr>
          <p:cNvSpPr>
            <a:spLocks noGrp="1"/>
          </p:cNvSpPr>
          <p:nvPr>
            <p:ph idx="1"/>
          </p:nvPr>
        </p:nvSpPr>
        <p:spPr>
          <a:xfrm>
            <a:off x="748355" y="1667254"/>
            <a:ext cx="9852121" cy="5115286"/>
          </a:xfrm>
        </p:spPr>
        <p:txBody>
          <a:bodyPr>
            <a:normAutofit fontScale="92500" lnSpcReduction="10000"/>
          </a:bodyPr>
          <a:lstStyle/>
          <a:p>
            <a:pPr algn="just">
              <a:lnSpc>
                <a:spcPct val="107000"/>
              </a:lnSpc>
              <a:spcAft>
                <a:spcPts val="800"/>
              </a:spcAft>
            </a:pPr>
            <a:r>
              <a:rPr lang="en-US" sz="2200" b="1" dirty="0">
                <a:solidFill>
                  <a:schemeClr val="accent2">
                    <a:lumMod val="75000"/>
                  </a:schemeClr>
                </a:solidFill>
                <a:effectLst>
                  <a:outerShdw blurRad="38100" dist="38100" dir="2700000" algn="tl">
                    <a:srgbClr val="000000">
                      <a:alpha val="43137"/>
                    </a:srgbClr>
                  </a:outerShdw>
                </a:effectLst>
              </a:rPr>
              <a:t>Multilateral climate change funding</a:t>
            </a:r>
            <a:r>
              <a:rPr lang="bs-Latn-BA" sz="2200" b="1" dirty="0">
                <a:solidFill>
                  <a:schemeClr val="accent2">
                    <a:lumMod val="75000"/>
                  </a:schemeClr>
                </a:solidFill>
                <a:effectLst>
                  <a:outerShdw blurRad="38100" dist="38100" dir="2700000" algn="tl">
                    <a:srgbClr val="000000">
                      <a:alpha val="43137"/>
                    </a:srgbClr>
                  </a:outerShdw>
                </a:effectLst>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provided by multilateral financial institutions such as: multilateral development banks (MDBs) and other multilateral financial institutions.</a:t>
            </a:r>
            <a:endParaRPr lang="nl-NL" sz="2200"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bs-Latn-BA" sz="2200" b="1" dirty="0">
                <a:solidFill>
                  <a:schemeClr val="accent2">
                    <a:lumMod val="75000"/>
                  </a:schemeClr>
                </a:solidFill>
                <a:effectLst>
                  <a:outerShdw blurRad="38100" dist="38100" dir="2700000" algn="tl">
                    <a:srgbClr val="000000">
                      <a:alpha val="43137"/>
                    </a:srgbClr>
                  </a:outerShdw>
                </a:effectLst>
              </a:rPr>
              <a:t>MDBs</a:t>
            </a:r>
            <a:r>
              <a:rPr lang="nl-NL" sz="2200" b="1" dirty="0">
                <a:solidFill>
                  <a:schemeClr val="accent2">
                    <a:lumMod val="75000"/>
                  </a:schemeClr>
                </a:solidFill>
                <a:effectLst>
                  <a:outerShdw blurRad="38100" dist="38100" dir="2700000" algn="tl">
                    <a:srgbClr val="000000">
                      <a:alpha val="43137"/>
                    </a:srgbClr>
                  </a:outerShdw>
                </a:effectLst>
              </a:rPr>
              <a:t> such as:</a:t>
            </a:r>
            <a:endParaRPr lang="bs-Latn-BA" sz="2200" b="1" dirty="0">
              <a:solidFill>
                <a:schemeClr val="accent2">
                  <a:lumMod val="75000"/>
                </a:schemeClr>
              </a:solidFill>
              <a:effectLst>
                <a:outerShdw blurRad="38100" dist="38100" dir="2700000" algn="tl">
                  <a:srgbClr val="000000">
                    <a:alpha val="43137"/>
                  </a:srgbClr>
                </a:outerShdw>
              </a:effectLst>
            </a:endParaRPr>
          </a:p>
          <a:p>
            <a:pPr lvl="1" algn="just">
              <a:lnSpc>
                <a:spcPct val="107000"/>
              </a:lnSpc>
              <a:spcAft>
                <a:spcPts val="800"/>
              </a:spcAft>
            </a:pPr>
            <a:r>
              <a:rPr lang="en-US" dirty="0">
                <a:solidFill>
                  <a:srgbClr val="385623"/>
                </a:solidFill>
                <a:effectLst/>
                <a:latin typeface="Calibri" panose="020F0502020204030204" pitchFamily="34" charset="0"/>
                <a:ea typeface="Calibri" panose="020F0502020204030204" pitchFamily="34" charset="0"/>
              </a:rPr>
              <a:t>World Bank (WB)</a:t>
            </a:r>
          </a:p>
          <a:p>
            <a:pPr lvl="1" algn="just">
              <a:lnSpc>
                <a:spcPct val="107000"/>
              </a:lnSpc>
              <a:spcAft>
                <a:spcPts val="800"/>
              </a:spcAft>
            </a:pPr>
            <a:r>
              <a:rPr lang="en-US" dirty="0">
                <a:solidFill>
                  <a:srgbClr val="385623"/>
                </a:solidFill>
                <a:effectLst/>
                <a:latin typeface="Calibri" panose="020F0502020204030204" pitchFamily="34" charset="0"/>
                <a:ea typeface="Calibri" panose="020F0502020204030204" pitchFamily="34" charset="0"/>
              </a:rPr>
              <a:t>European Bank for Reconstruction and Development (EBRD)</a:t>
            </a:r>
          </a:p>
          <a:p>
            <a:pPr lvl="1" algn="just">
              <a:lnSpc>
                <a:spcPct val="107000"/>
              </a:lnSpc>
              <a:spcAft>
                <a:spcPts val="800"/>
              </a:spcAft>
            </a:pPr>
            <a:r>
              <a:rPr lang="en-US" dirty="0">
                <a:solidFill>
                  <a:srgbClr val="385623"/>
                </a:solidFill>
                <a:effectLst/>
                <a:latin typeface="Calibri" panose="020F0502020204030204" pitchFamily="34" charset="0"/>
                <a:ea typeface="Calibri" panose="020F0502020204030204" pitchFamily="34" charset="0"/>
              </a:rPr>
              <a:t>European Investment Bank (EIB) and</a:t>
            </a:r>
          </a:p>
          <a:p>
            <a:pPr lvl="1" algn="just">
              <a:lnSpc>
                <a:spcPct val="107000"/>
              </a:lnSpc>
              <a:spcAft>
                <a:spcPts val="800"/>
              </a:spcAft>
            </a:pPr>
            <a:r>
              <a:rPr lang="en-US" dirty="0">
                <a:solidFill>
                  <a:srgbClr val="385623"/>
                </a:solidFill>
                <a:effectLst/>
                <a:latin typeface="Calibri" panose="020F0502020204030204" pitchFamily="34" charset="0"/>
                <a:ea typeface="Calibri" panose="020F0502020204030204" pitchFamily="34" charset="0"/>
              </a:rPr>
              <a:t>Central European Bank (CEB)</a:t>
            </a:r>
          </a:p>
          <a:p>
            <a:pPr marL="457200" lvl="1" indent="0" algn="just">
              <a:lnSpc>
                <a:spcPct val="107000"/>
              </a:lnSpc>
              <a:spcAft>
                <a:spcPts val="800"/>
              </a:spcAft>
              <a:buNone/>
            </a:pPr>
            <a:r>
              <a:rPr lang="en-US" sz="2800" b="1" dirty="0">
                <a:solidFill>
                  <a:schemeClr val="accent2">
                    <a:lumMod val="75000"/>
                  </a:schemeClr>
                </a:solidFill>
                <a:effectLst>
                  <a:outerShdw blurRad="38100" dist="38100" dir="2700000" algn="tl">
                    <a:srgbClr val="000000">
                      <a:alpha val="43137"/>
                    </a:srgbClr>
                  </a:outerShdw>
                </a:effectLst>
              </a:rPr>
              <a:t>Multilateral climate funds</a:t>
            </a:r>
            <a:endParaRPr lang="bs-Latn-BA" sz="2800" b="1" dirty="0">
              <a:solidFill>
                <a:schemeClr val="accent2">
                  <a:lumMod val="75000"/>
                </a:schemeClr>
              </a:solidFill>
              <a:effectLst>
                <a:outerShdw blurRad="38100" dist="38100" dir="2700000" algn="tl">
                  <a:srgbClr val="000000">
                    <a:alpha val="43137"/>
                  </a:srgbClr>
                </a:outerShdw>
              </a:effectLst>
            </a:endParaRPr>
          </a:p>
          <a:p>
            <a:pPr lvl="1" algn="just">
              <a:lnSpc>
                <a:spcPct val="107000"/>
              </a:lnSpc>
              <a:spcAft>
                <a:spcPts val="800"/>
              </a:spcAft>
            </a:pPr>
            <a:r>
              <a:rPr lang="fr-FR" dirty="0">
                <a:solidFill>
                  <a:srgbClr val="385623"/>
                </a:solidFill>
                <a:effectLst/>
                <a:latin typeface="Calibri" panose="020F0502020204030204" pitchFamily="34" charset="0"/>
                <a:ea typeface="Calibri" panose="020F0502020204030204" pitchFamily="34" charset="0"/>
              </a:rPr>
              <a:t>United Nations </a:t>
            </a:r>
            <a:r>
              <a:rPr lang="fr-FR" dirty="0" err="1">
                <a:solidFill>
                  <a:srgbClr val="385623"/>
                </a:solidFill>
                <a:effectLst/>
                <a:latin typeface="Calibri" panose="020F0502020204030204" pitchFamily="34" charset="0"/>
                <a:ea typeface="Calibri" panose="020F0502020204030204" pitchFamily="34" charset="0"/>
              </a:rPr>
              <a:t>Environment</a:t>
            </a:r>
            <a:r>
              <a:rPr lang="fr-FR" dirty="0">
                <a:solidFill>
                  <a:srgbClr val="385623"/>
                </a:solidFill>
                <a:effectLst/>
                <a:latin typeface="Calibri" panose="020F0502020204030204" pitchFamily="34" charset="0"/>
                <a:ea typeface="Calibri" panose="020F0502020204030204" pitchFamily="34" charset="0"/>
              </a:rPr>
              <a:t> Programme (UNEP)</a:t>
            </a:r>
            <a:endParaRPr lang="bs-Latn-BA" dirty="0">
              <a:solidFill>
                <a:srgbClr val="385623"/>
              </a:solidFill>
              <a:effectLst/>
              <a:latin typeface="Calibri" panose="020F0502020204030204" pitchFamily="34" charset="0"/>
              <a:ea typeface="Calibri" panose="020F0502020204030204" pitchFamily="34" charset="0"/>
            </a:endParaRPr>
          </a:p>
          <a:p>
            <a:pPr lvl="1" algn="just">
              <a:lnSpc>
                <a:spcPct val="107000"/>
              </a:lnSpc>
              <a:spcAft>
                <a:spcPts val="800"/>
              </a:spcAft>
            </a:pPr>
            <a:r>
              <a:rPr lang="bs-Latn-BA" dirty="0">
                <a:solidFill>
                  <a:srgbClr val="385623"/>
                </a:solidFill>
                <a:effectLst/>
                <a:latin typeface="Calibri" panose="020F0502020204030204" pitchFamily="34" charset="0"/>
                <a:ea typeface="Calibri" panose="020F0502020204030204" pitchFamily="34" charset="0"/>
              </a:rPr>
              <a:t>Green Climate Fund (GCF)</a:t>
            </a:r>
          </a:p>
          <a:p>
            <a:pPr lvl="1" algn="just">
              <a:lnSpc>
                <a:spcPct val="107000"/>
              </a:lnSpc>
              <a:spcAft>
                <a:spcPts val="800"/>
              </a:spcAft>
            </a:pPr>
            <a:r>
              <a:rPr lang="bs-Latn-BA" dirty="0">
                <a:solidFill>
                  <a:srgbClr val="385623"/>
                </a:solidFill>
                <a:effectLst/>
                <a:latin typeface="Calibri" panose="020F0502020204030204" pitchFamily="34" charset="0"/>
                <a:ea typeface="Calibri" panose="020F0502020204030204" pitchFamily="34" charset="0"/>
              </a:rPr>
              <a:t>Global Environment Facility (GEF)</a:t>
            </a:r>
          </a:p>
          <a:p>
            <a:endParaRPr lang="bs-Latn-BA" dirty="0"/>
          </a:p>
        </p:txBody>
      </p:sp>
      <p:pic>
        <p:nvPicPr>
          <p:cNvPr id="5" name="Content Placeholder 4">
            <a:extLst>
              <a:ext uri="{FF2B5EF4-FFF2-40B4-BE49-F238E27FC236}">
                <a16:creationId xmlns:a16="http://schemas.microsoft.com/office/drawing/2014/main" id="{E5721AF1-A5D3-4162-9C8E-C755015E9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580" y="1837385"/>
            <a:ext cx="4660397" cy="4660397"/>
          </a:xfrm>
          <a:prstGeom prst="rect">
            <a:avLst/>
          </a:prstGeom>
        </p:spPr>
      </p:pic>
    </p:spTree>
    <p:extLst>
      <p:ext uri="{BB962C8B-B14F-4D97-AF65-F5344CB8AC3E}">
        <p14:creationId xmlns:p14="http://schemas.microsoft.com/office/powerpoint/2010/main" val="4271226487"/>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7C5E3-520A-F847-D1D6-B7E845B54181}"/>
              </a:ext>
            </a:extLst>
          </p:cNvPr>
          <p:cNvSpPr>
            <a:spLocks noGrp="1"/>
          </p:cNvSpPr>
          <p:nvPr>
            <p:ph type="title"/>
          </p:nvPr>
        </p:nvSpPr>
        <p:spPr>
          <a:xfrm>
            <a:off x="677335" y="2748160"/>
            <a:ext cx="8596668" cy="860400"/>
          </a:xfrm>
        </p:spPr>
        <p:txBody>
          <a:bodyPr>
            <a:normAutofit fontScale="90000"/>
          </a:bodyPr>
          <a:lstStyle/>
          <a:p>
            <a:pPr algn="ctr"/>
            <a:r>
              <a:rPr lang="nl-NL" dirty="0"/>
              <a:t>4. </a:t>
            </a:r>
            <a:r>
              <a:rPr lang="en-US" dirty="0"/>
              <a:t>FINANCIAL SOURCES FOR CLIMATE PROOFING MEASURES IN THE WESTERN BALKANS</a:t>
            </a:r>
            <a:endParaRPr lang="bs-Latn-BA" dirty="0"/>
          </a:p>
        </p:txBody>
      </p:sp>
      <p:sp>
        <p:nvSpPr>
          <p:cNvPr id="3" name="Content Placeholder 2">
            <a:extLst>
              <a:ext uri="{FF2B5EF4-FFF2-40B4-BE49-F238E27FC236}">
                <a16:creationId xmlns:a16="http://schemas.microsoft.com/office/drawing/2014/main" id="{9A12E812-D607-24E5-814D-A64E5B495318}"/>
              </a:ext>
            </a:extLst>
          </p:cNvPr>
          <p:cNvSpPr>
            <a:spLocks noGrp="1"/>
          </p:cNvSpPr>
          <p:nvPr>
            <p:ph type="body" idx="1"/>
          </p:nvPr>
        </p:nvSpPr>
        <p:spPr/>
        <p:txBody>
          <a:bodyPr>
            <a:normAutofit/>
          </a:bodyPr>
          <a:lstStyle/>
          <a:p>
            <a:pPr fontAlgn="base">
              <a:buFont typeface="+mj-lt"/>
              <a:buAutoNum type="arabicPeriod"/>
              <a:tabLst>
                <a:tab pos="558800" algn="r"/>
                <a:tab pos="5724525" algn="r"/>
              </a:tabLst>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buFont typeface="+mj-lt"/>
              <a:buAutoNum type="arabicPeriod"/>
              <a:tabLst>
                <a:tab pos="558800" algn="r"/>
                <a:tab pos="5724525" algn="r"/>
              </a:tabLst>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buFont typeface="+mj-lt"/>
              <a:buAutoNum type="arabicPeriod"/>
              <a:tabLst>
                <a:tab pos="558800" algn="r"/>
                <a:tab pos="5724525" algn="r"/>
              </a:tabLst>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lvl="1" indent="0">
              <a:lnSpc>
                <a:spcPct val="107000"/>
              </a:lnSpc>
              <a:spcAft>
                <a:spcPts val="1000"/>
              </a:spcAft>
              <a:buNone/>
            </a:pPr>
            <a:endParaRPr lang="bs-Latn-BA" sz="1300" b="1" dirty="0">
              <a:solidFill>
                <a:srgbClr val="538135"/>
              </a:solidFill>
              <a:latin typeface="Calibri Light" panose="020F0302020204030204" pitchFamily="34" charset="0"/>
              <a:cs typeface="Times New Roman" panose="02020603050405020304" pitchFamily="18" charset="0"/>
            </a:endParaRPr>
          </a:p>
          <a:p>
            <a:pPr marL="457200" lvl="1" indent="0">
              <a:lnSpc>
                <a:spcPct val="107000"/>
              </a:lnSpc>
              <a:spcAft>
                <a:spcPts val="1000"/>
              </a:spcAft>
              <a:buNone/>
            </a:pPr>
            <a:endParaRPr lang="bs-Latn-BA" sz="1300" b="1" dirty="0">
              <a:solidFill>
                <a:srgbClr val="538135"/>
              </a:solidFill>
              <a:latin typeface="Calibri Light" panose="020F0302020204030204" pitchFamily="34" charset="0"/>
              <a:cs typeface="Times New Roman" panose="02020603050405020304" pitchFamily="18" charset="0"/>
            </a:endParaRPr>
          </a:p>
          <a:p>
            <a:pPr marL="457200" lvl="1" indent="0">
              <a:lnSpc>
                <a:spcPct val="107000"/>
              </a:lnSpc>
              <a:spcBef>
                <a:spcPts val="1000"/>
              </a:spcBef>
              <a:spcAft>
                <a:spcPts val="1000"/>
              </a:spcAft>
              <a:buNone/>
            </a:pPr>
            <a:endParaRPr lang="bs-Latn-BA" sz="1300" b="1"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buFont typeface="+mj-lt"/>
              <a:buAutoNum type="arabicPeriod"/>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bs-Latn-BA" dirty="0"/>
          </a:p>
        </p:txBody>
      </p:sp>
    </p:spTree>
    <p:extLst>
      <p:ext uri="{BB962C8B-B14F-4D97-AF65-F5344CB8AC3E}">
        <p14:creationId xmlns:p14="http://schemas.microsoft.com/office/powerpoint/2010/main" val="4123191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8E97-1D7C-F773-8AA5-08A8001FA27F}"/>
              </a:ext>
            </a:extLst>
          </p:cNvPr>
          <p:cNvSpPr>
            <a:spLocks noGrp="1"/>
          </p:cNvSpPr>
          <p:nvPr>
            <p:ph type="title"/>
          </p:nvPr>
        </p:nvSpPr>
        <p:spPr>
          <a:xfrm>
            <a:off x="636149" y="342462"/>
            <a:ext cx="9256375" cy="1233055"/>
          </a:xfrm>
        </p:spPr>
        <p:txBody>
          <a:bodyPr>
            <a:normAutofit fontScale="90000"/>
          </a:bodyPr>
          <a:lstStyle/>
          <a:p>
            <a:r>
              <a:rPr lang="en-US" dirty="0"/>
              <a:t>International funding sources available for Western Balkan Countries</a:t>
            </a:r>
            <a:br>
              <a:rPr lang="bs-Latn-BA" dirty="0"/>
            </a:br>
            <a:br>
              <a:rPr lang="en-US" dirty="0"/>
            </a:br>
            <a:endParaRPr lang="bs-Latn-BA" sz="2200" dirty="0"/>
          </a:p>
        </p:txBody>
      </p:sp>
      <p:sp>
        <p:nvSpPr>
          <p:cNvPr id="3" name="Content Placeholder 2">
            <a:extLst>
              <a:ext uri="{FF2B5EF4-FFF2-40B4-BE49-F238E27FC236}">
                <a16:creationId xmlns:a16="http://schemas.microsoft.com/office/drawing/2014/main" id="{60823196-264A-58BD-435F-1A134A2ED472}"/>
              </a:ext>
            </a:extLst>
          </p:cNvPr>
          <p:cNvSpPr>
            <a:spLocks noGrp="1"/>
          </p:cNvSpPr>
          <p:nvPr>
            <p:ph idx="1"/>
          </p:nvPr>
        </p:nvSpPr>
        <p:spPr>
          <a:xfrm>
            <a:off x="810499" y="1512567"/>
            <a:ext cx="9256375" cy="5153891"/>
          </a:xfrm>
        </p:spPr>
        <p:txBody>
          <a:bodyPr>
            <a:normAutofit fontScale="92500" lnSpcReduction="20000"/>
          </a:bodyPr>
          <a:lstStyle/>
          <a:p>
            <a:pPr algn="just">
              <a:lnSpc>
                <a:spcPct val="107000"/>
              </a:lnSpc>
              <a:spcAft>
                <a:spcPts val="800"/>
              </a:spcAft>
            </a:pPr>
            <a:r>
              <a:rPr lang="en-US" sz="2200" b="1" dirty="0">
                <a:solidFill>
                  <a:schemeClr val="accent2">
                    <a:lumMod val="75000"/>
                  </a:schemeClr>
                </a:solidFill>
                <a:effectLst>
                  <a:outerShdw blurRad="38100" dist="38100" dir="2700000" algn="tl">
                    <a:srgbClr val="000000">
                      <a:alpha val="43137"/>
                    </a:srgbClr>
                  </a:outerShdw>
                </a:effectLst>
              </a:rPr>
              <a:t>EU programs </a:t>
            </a:r>
            <a:endParaRPr lang="bs-Latn-BA" sz="2200" b="1" dirty="0">
              <a:solidFill>
                <a:schemeClr val="accent2">
                  <a:lumMod val="75000"/>
                </a:schemeClr>
              </a:solidFill>
              <a:effectLst>
                <a:outerShdw blurRad="38100" dist="38100" dir="2700000" algn="tl">
                  <a:srgbClr val="000000">
                    <a:alpha val="43137"/>
                  </a:srgbClr>
                </a:outerShdw>
              </a:effectLst>
            </a:endParaRPr>
          </a:p>
          <a:p>
            <a:pPr marL="0" indent="0" algn="just">
              <a:lnSpc>
                <a:spcPct val="107000"/>
              </a:lnSpc>
              <a:spcAft>
                <a:spcPts val="800"/>
              </a:spcAft>
              <a:buNone/>
            </a:pPr>
            <a:r>
              <a:rPr lang="en-US" sz="1900" dirty="0">
                <a:effectLst/>
                <a:latin typeface="Calibri" panose="020F0502020204030204" pitchFamily="34" charset="0"/>
                <a:ea typeface="Calibri" panose="020F0502020204030204" pitchFamily="34" charset="0"/>
                <a:cs typeface="Times New Roman" panose="02020603050405020304" pitchFamily="18" charset="0"/>
              </a:rPr>
              <a:t>EU support to Western Balkan countries is reflected through its financial institutions (European Investment Bank (EIB), European Investment Fund (EIF)) and various programs implemented within all the western Balkan countries, which can be divided into two categories:</a:t>
            </a:r>
          </a:p>
          <a:p>
            <a:pPr lvl="1" indent="-342900" algn="just">
              <a:lnSpc>
                <a:spcPct val="107000"/>
              </a:lnSpc>
              <a:spcBef>
                <a:spcPts val="300"/>
              </a:spcBef>
              <a:spcAft>
                <a:spcPts val="300"/>
              </a:spcAft>
              <a:buFont typeface="Calibri" panose="020F0502020204030204" pitchFamily="34" charset="0"/>
              <a:buChar char="•"/>
              <a:tabLst>
                <a:tab pos="381000" algn="l"/>
              </a:tabLst>
            </a:pPr>
            <a:r>
              <a:rPr lang="en-US" sz="1900" dirty="0">
                <a:latin typeface="Calibri" panose="020F0502020204030204" pitchFamily="34" charset="0"/>
                <a:cs typeface="Times New Roman" panose="02020603050405020304" pitchFamily="18" charset="0"/>
              </a:rPr>
              <a:t>Direct support at national level</a:t>
            </a:r>
          </a:p>
          <a:p>
            <a:pPr lvl="1" indent="-342900" algn="just">
              <a:lnSpc>
                <a:spcPct val="107000"/>
              </a:lnSpc>
              <a:spcBef>
                <a:spcPts val="300"/>
              </a:spcBef>
              <a:spcAft>
                <a:spcPts val="300"/>
              </a:spcAft>
              <a:buFont typeface="Calibri" panose="020F0502020204030204" pitchFamily="34" charset="0"/>
              <a:buChar char="•"/>
              <a:tabLst>
                <a:tab pos="381000" algn="l"/>
              </a:tabLst>
            </a:pPr>
            <a:r>
              <a:rPr lang="en-US" sz="1900" dirty="0">
                <a:latin typeface="Calibri" panose="020F0502020204030204" pitchFamily="34" charset="0"/>
                <a:cs typeface="Times New Roman" panose="02020603050405020304" pitchFamily="18" charset="0"/>
              </a:rPr>
              <a:t>EU assistance at multilateral level. </a:t>
            </a:r>
          </a:p>
          <a:p>
            <a:pPr marL="0" indent="0" algn="just">
              <a:lnSpc>
                <a:spcPct val="107000"/>
              </a:lnSpc>
              <a:spcAft>
                <a:spcPts val="800"/>
              </a:spcAft>
              <a:buNone/>
            </a:pPr>
            <a:r>
              <a:rPr lang="en-US" sz="1900" dirty="0">
                <a:effectLst/>
                <a:latin typeface="Calibri" panose="020F0502020204030204" pitchFamily="34" charset="0"/>
                <a:ea typeface="Calibri" panose="020F0502020204030204" pitchFamily="34" charset="0"/>
                <a:cs typeface="Times New Roman" panose="02020603050405020304" pitchFamily="18" charset="0"/>
              </a:rPr>
              <a:t>EU assistance at multilateral level is organized through the Instrument for Pre-accession Assistance (IPA) for Western Balkan countries.  IPA dedicated fund weights up to EUR 9 billion (IPA III 2021-2027) distributed among programs:</a:t>
            </a:r>
            <a:endParaRPr lang="bs-Latn-BA" sz="19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spcBef>
                <a:spcPts val="300"/>
              </a:spcBef>
              <a:spcAft>
                <a:spcPts val="300"/>
              </a:spcAft>
              <a:buFont typeface="Calibri" panose="020F0502020204030204" pitchFamily="34" charset="0"/>
              <a:buChar char="•"/>
              <a:tabLst>
                <a:tab pos="381000" algn="l"/>
              </a:tabLst>
            </a:pPr>
            <a:r>
              <a:rPr lang="en-US" sz="1900" dirty="0">
                <a:effectLst/>
                <a:latin typeface="Calibri" panose="020F0502020204030204" pitchFamily="34" charset="0"/>
                <a:ea typeface="Calibri" panose="020F0502020204030204" pitchFamily="34" charset="0"/>
                <a:cs typeface="Times New Roman" panose="02020603050405020304" pitchFamily="18" charset="0"/>
              </a:rPr>
              <a:t>Interreg cross-border cooperation program</a:t>
            </a:r>
            <a:endParaRPr lang="bs-Latn-BA" sz="19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spcBef>
                <a:spcPts val="300"/>
              </a:spcBef>
              <a:spcAft>
                <a:spcPts val="300"/>
              </a:spcAft>
              <a:buFont typeface="Calibri" panose="020F0502020204030204" pitchFamily="34" charset="0"/>
              <a:buChar char="•"/>
              <a:tabLst>
                <a:tab pos="381000" algn="l"/>
              </a:tabLst>
            </a:pPr>
            <a:r>
              <a:rPr lang="en-US" sz="1900" dirty="0">
                <a:effectLst/>
                <a:latin typeface="Calibri" panose="020F0502020204030204" pitchFamily="34" charset="0"/>
                <a:ea typeface="Calibri" panose="020F0502020204030204" pitchFamily="34" charset="0"/>
                <a:cs typeface="Times New Roman" panose="02020603050405020304" pitchFamily="18" charset="0"/>
              </a:rPr>
              <a:t>Interreg transnational cooperation program</a:t>
            </a:r>
            <a:endParaRPr lang="bs-Latn-BA" sz="19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spcBef>
                <a:spcPts val="300"/>
              </a:spcBef>
              <a:spcAft>
                <a:spcPts val="300"/>
              </a:spcAft>
              <a:buFont typeface="Calibri" panose="020F0502020204030204" pitchFamily="34" charset="0"/>
              <a:buChar char="•"/>
              <a:tabLst>
                <a:tab pos="381000" algn="l"/>
              </a:tabLst>
            </a:pPr>
            <a:r>
              <a:rPr lang="en-US" sz="1900" dirty="0">
                <a:effectLst/>
                <a:latin typeface="Calibri" panose="020F0502020204030204" pitchFamily="34" charset="0"/>
                <a:ea typeface="Calibri" panose="020F0502020204030204" pitchFamily="34" charset="0"/>
                <a:cs typeface="Times New Roman" panose="02020603050405020304" pitchFamily="18" charset="0"/>
              </a:rPr>
              <a:t>Interreg program of interregional cooperation</a:t>
            </a:r>
            <a:endParaRPr lang="bs-Latn-BA" sz="19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spcBef>
                <a:spcPts val="300"/>
              </a:spcBef>
              <a:spcAft>
                <a:spcPts val="300"/>
              </a:spcAft>
              <a:buFont typeface="Calibri" panose="020F0502020204030204" pitchFamily="34" charset="0"/>
              <a:buChar char="•"/>
              <a:tabLst>
                <a:tab pos="381000" algn="l"/>
              </a:tabLst>
            </a:pPr>
            <a:r>
              <a:rPr lang="en-US" sz="1900" dirty="0">
                <a:effectLst/>
                <a:latin typeface="Calibri" panose="020F0502020204030204" pitchFamily="34" charset="0"/>
                <a:ea typeface="Calibri" panose="020F0502020204030204" pitchFamily="34" charset="0"/>
                <a:cs typeface="Times New Roman" panose="02020603050405020304" pitchFamily="18" charset="0"/>
              </a:rPr>
              <a:t>Interreg-IPA cross-border cooperation program</a:t>
            </a:r>
            <a:endParaRPr lang="bs-Latn-BA" sz="19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spcBef>
                <a:spcPts val="300"/>
              </a:spcBef>
              <a:spcAft>
                <a:spcPts val="300"/>
              </a:spcAft>
              <a:buFont typeface="Calibri" panose="020F0502020204030204" pitchFamily="34" charset="0"/>
              <a:buChar char="•"/>
              <a:tabLst>
                <a:tab pos="381000" algn="l"/>
              </a:tabLst>
            </a:pPr>
            <a:r>
              <a:rPr lang="en-US" sz="1900" dirty="0">
                <a:effectLst/>
                <a:latin typeface="Calibri" panose="020F0502020204030204" pitchFamily="34" charset="0"/>
                <a:ea typeface="Calibri" panose="020F0502020204030204" pitchFamily="34" charset="0"/>
                <a:cs typeface="Times New Roman" panose="02020603050405020304" pitchFamily="18" charset="0"/>
              </a:rPr>
              <a:t>ENPI / ENI cross-border cooperation program</a:t>
            </a:r>
            <a:endParaRPr lang="bs-Latn-BA" sz="19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spcBef>
                <a:spcPts val="300"/>
              </a:spcBef>
              <a:spcAft>
                <a:spcPts val="300"/>
              </a:spcAft>
              <a:buFont typeface="Calibri" panose="020F0502020204030204" pitchFamily="34" charset="0"/>
              <a:buChar char="•"/>
              <a:tabLst>
                <a:tab pos="381000" algn="l"/>
              </a:tabLst>
            </a:pPr>
            <a:r>
              <a:rPr lang="en-US" sz="1900" dirty="0">
                <a:effectLst/>
                <a:latin typeface="Calibri" panose="020F0502020204030204" pitchFamily="34" charset="0"/>
                <a:ea typeface="Calibri" panose="020F0502020204030204" pitchFamily="34" charset="0"/>
                <a:cs typeface="Times New Roman" panose="02020603050405020304" pitchFamily="18" charset="0"/>
              </a:rPr>
              <a:t>IPA-IPA cross-border cooperation program.</a:t>
            </a:r>
            <a:endParaRPr lang="bs-Latn-BA"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bs-Latn-BA" dirty="0">
              <a:solidFill>
                <a:srgbClr val="385623"/>
              </a:solidFill>
              <a:effectLst/>
              <a:latin typeface="Calibri" panose="020F0502020204030204" pitchFamily="34" charset="0"/>
              <a:ea typeface="Calibri" panose="020F0502020204030204" pitchFamily="34" charset="0"/>
            </a:endParaRPr>
          </a:p>
          <a:p>
            <a:endParaRPr lang="bs-Latn-BA" dirty="0"/>
          </a:p>
        </p:txBody>
      </p:sp>
    </p:spTree>
    <p:extLst>
      <p:ext uri="{BB962C8B-B14F-4D97-AF65-F5344CB8AC3E}">
        <p14:creationId xmlns:p14="http://schemas.microsoft.com/office/powerpoint/2010/main" val="1495373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8E97-1D7C-F773-8AA5-08A8001FA27F}"/>
              </a:ext>
            </a:extLst>
          </p:cNvPr>
          <p:cNvSpPr>
            <a:spLocks noGrp="1"/>
          </p:cNvSpPr>
          <p:nvPr>
            <p:ph type="title"/>
          </p:nvPr>
        </p:nvSpPr>
        <p:spPr>
          <a:xfrm>
            <a:off x="823575" y="360218"/>
            <a:ext cx="8811491" cy="1750291"/>
          </a:xfrm>
        </p:spPr>
        <p:txBody>
          <a:bodyPr>
            <a:normAutofit fontScale="90000"/>
          </a:bodyPr>
          <a:lstStyle/>
          <a:p>
            <a:r>
              <a:rPr lang="en-US" dirty="0"/>
              <a:t>Financial sources for climate proofing measures for infrastructure projects (Roads) for WB countries</a:t>
            </a:r>
            <a:br>
              <a:rPr lang="bs-Latn-BA" dirty="0"/>
            </a:br>
            <a:br>
              <a:rPr lang="en-US" dirty="0"/>
            </a:br>
            <a:endParaRPr lang="bs-Latn-BA" sz="2200" dirty="0"/>
          </a:p>
        </p:txBody>
      </p:sp>
      <p:sp>
        <p:nvSpPr>
          <p:cNvPr id="3" name="Content Placeholder 2">
            <a:extLst>
              <a:ext uri="{FF2B5EF4-FFF2-40B4-BE49-F238E27FC236}">
                <a16:creationId xmlns:a16="http://schemas.microsoft.com/office/drawing/2014/main" id="{60823196-264A-58BD-435F-1A134A2ED472}"/>
              </a:ext>
            </a:extLst>
          </p:cNvPr>
          <p:cNvSpPr>
            <a:spLocks noGrp="1"/>
          </p:cNvSpPr>
          <p:nvPr>
            <p:ph idx="1"/>
          </p:nvPr>
        </p:nvSpPr>
        <p:spPr>
          <a:xfrm>
            <a:off x="677334" y="1925782"/>
            <a:ext cx="8811491" cy="4794614"/>
          </a:xfrm>
        </p:spPr>
        <p:txBody>
          <a:bodyPr>
            <a:normAutofit fontScale="92500" lnSpcReduction="10000"/>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European Green Deal has delivered a set of proposals to make the EU's climate, energy, transport and taxation policies fit for reducing net greenhouse gas emissions by at least 55% by 2030, compared to 1990 levels. </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Overall, all 6 countries from WB may have funds from the following, joint sources:</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IPA III/ Multi country assistance</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programmes</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territorial cooperation</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TAIEX is the Technical Assistance and Information Exchange instrument of the European Union</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Local Administration Facility (LAF) is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programme</a:t>
            </a:r>
            <a:r>
              <a:rPr lang="en-US" sz="1800" dirty="0">
                <a:effectLst/>
                <a:latin typeface="Calibri" panose="020F0502020204030204" pitchFamily="34" charset="0"/>
                <a:ea typeface="Calibri" panose="020F0502020204030204" pitchFamily="34" charset="0"/>
                <a:cs typeface="Times New Roman" panose="02020603050405020304" pitchFamily="18" charset="0"/>
              </a:rPr>
              <a:t> under the TAIEX instrument managed by the Directorate-General Enlargement of the European Commission. </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Montenegro, Northern Macedonia and Serbia, as part of the Instrument for Pre-Accession Assistance (IPA), which supports reforms in countries in the process of joining the EU, the Instrument for Pre-Accession Assistance for Rural Development (IPARD) focuses on rural areas and the agri-food sector of those countries</a:t>
            </a:r>
            <a:r>
              <a:rPr lang="en-US" dirty="0">
                <a:effectLst/>
                <a:latin typeface="Calibri" panose="020F0502020204030204" pitchFamily="34" charset="0"/>
                <a:ea typeface="Calibri" panose="020F0502020204030204" pitchFamily="34" charset="0"/>
                <a:cs typeface="Times New Roman" panose="02020603050405020304" pitchFamily="18" charset="0"/>
              </a:rPr>
              <a:t>.</a:t>
            </a:r>
            <a:endParaRPr lang="bs-Latn-BA"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bs-Latn-BA" dirty="0">
              <a:solidFill>
                <a:srgbClr val="385623"/>
              </a:solidFill>
              <a:effectLst/>
              <a:latin typeface="Calibri" panose="020F0502020204030204" pitchFamily="34" charset="0"/>
              <a:ea typeface="Calibri" panose="020F0502020204030204" pitchFamily="34" charset="0"/>
            </a:endParaRPr>
          </a:p>
          <a:p>
            <a:endParaRPr lang="bs-Latn-BA" dirty="0"/>
          </a:p>
        </p:txBody>
      </p:sp>
    </p:spTree>
    <p:extLst>
      <p:ext uri="{BB962C8B-B14F-4D97-AF65-F5344CB8AC3E}">
        <p14:creationId xmlns:p14="http://schemas.microsoft.com/office/powerpoint/2010/main" val="3959306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8E97-1D7C-F773-8AA5-08A8001FA27F}"/>
              </a:ext>
            </a:extLst>
          </p:cNvPr>
          <p:cNvSpPr>
            <a:spLocks noGrp="1"/>
          </p:cNvSpPr>
          <p:nvPr>
            <p:ph type="title"/>
          </p:nvPr>
        </p:nvSpPr>
        <p:spPr>
          <a:xfrm>
            <a:off x="823575" y="360218"/>
            <a:ext cx="8811491" cy="1750291"/>
          </a:xfrm>
        </p:spPr>
        <p:txBody>
          <a:bodyPr>
            <a:normAutofit/>
          </a:bodyPr>
          <a:lstStyle/>
          <a:p>
            <a:r>
              <a:rPr lang="nl-NL" dirty="0"/>
              <a:t>Western Balkans Investment Framework</a:t>
            </a:r>
            <a:endParaRPr lang="bs-Latn-BA" sz="2200" dirty="0"/>
          </a:p>
        </p:txBody>
      </p:sp>
      <p:sp>
        <p:nvSpPr>
          <p:cNvPr id="3" name="Content Placeholder 2">
            <a:extLst>
              <a:ext uri="{FF2B5EF4-FFF2-40B4-BE49-F238E27FC236}">
                <a16:creationId xmlns:a16="http://schemas.microsoft.com/office/drawing/2014/main" id="{60823196-264A-58BD-435F-1A134A2ED472}"/>
              </a:ext>
            </a:extLst>
          </p:cNvPr>
          <p:cNvSpPr>
            <a:spLocks noGrp="1"/>
          </p:cNvSpPr>
          <p:nvPr>
            <p:ph idx="1"/>
          </p:nvPr>
        </p:nvSpPr>
        <p:spPr>
          <a:xfrm>
            <a:off x="823574" y="1143000"/>
            <a:ext cx="8811491" cy="5639540"/>
          </a:xfrm>
        </p:spPr>
        <p:txBody>
          <a:bodyPr>
            <a:normAutofit fontScale="92500" lnSpcReduction="20000"/>
          </a:bodyPr>
          <a:lstStyle/>
          <a:p>
            <a:pPr algn="just">
              <a:lnSpc>
                <a:spcPct val="107000"/>
              </a:lnSpc>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WBIF is the main vehicle for implementation of the EU’s Economic and Investment Plan for the Western Balkans (providing grants and acting as platform for access to European financing) </a:t>
            </a:r>
          </a:p>
          <a:p>
            <a:pPr algn="just">
              <a:lnSpc>
                <a:spcPct val="107000"/>
              </a:lnSpc>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One of their key priorities for the next years is sustainable transport WBIF’s Expert Working Group on Green Agenda is evidence of recent prioritization of climate adaptation for WBIF - considering for example the EC Technical Guidance on the Climate Proofing of Infrastructure.</a:t>
            </a:r>
          </a:p>
          <a:p>
            <a:pPr algn="just">
              <a:lnSpc>
                <a:spcPct val="107000"/>
              </a:lnSpc>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When preparing applications, applicants should take into consideration project’s relevance to the implementation of the following regional and national policies and strategies such as:</a:t>
            </a:r>
          </a:p>
          <a:p>
            <a:pPr lvl="1" algn="just">
              <a:lnSpc>
                <a:spcPct val="107000"/>
              </a:lnSpc>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Connectivity Agenda, which recognizes that well-developed and interconnected infrastructure for transport and energy is a key driver for economic growth and jobs as well as for attracting new investments in the region. </a:t>
            </a:r>
          </a:p>
          <a:p>
            <a:pPr lvl="1" algn="just">
              <a:lnSpc>
                <a:spcPct val="107000"/>
              </a:lnSpc>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Southeast Europe 2020 strategy;</a:t>
            </a:r>
          </a:p>
          <a:p>
            <a:pPr lvl="1" algn="just">
              <a:lnSpc>
                <a:spcPct val="107000"/>
              </a:lnSpc>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EU Strategy for the Danube Region;</a:t>
            </a:r>
          </a:p>
          <a:p>
            <a:pPr lvl="1" algn="just">
              <a:lnSpc>
                <a:spcPct val="107000"/>
              </a:lnSpc>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National development plans and country strategy papers. </a:t>
            </a:r>
          </a:p>
          <a:p>
            <a:pPr lvl="1" algn="just">
              <a:lnSpc>
                <a:spcPct val="107000"/>
              </a:lnSpc>
              <a:spcAft>
                <a:spcPts val="800"/>
              </a:spcAft>
            </a:pPr>
            <a:endParaRPr lang="bs-Latn-BA" dirty="0">
              <a:solidFill>
                <a:srgbClr val="385623"/>
              </a:solidFill>
              <a:effectLst/>
              <a:latin typeface="Calibri" panose="020F0502020204030204" pitchFamily="34" charset="0"/>
              <a:ea typeface="Calibri" panose="020F0502020204030204" pitchFamily="34" charset="0"/>
            </a:endParaRPr>
          </a:p>
          <a:p>
            <a:endParaRPr lang="bs-Latn-BA" dirty="0"/>
          </a:p>
        </p:txBody>
      </p:sp>
      <p:pic>
        <p:nvPicPr>
          <p:cNvPr id="4" name="Picture 3">
            <a:extLst>
              <a:ext uri="{FF2B5EF4-FFF2-40B4-BE49-F238E27FC236}">
                <a16:creationId xmlns:a16="http://schemas.microsoft.com/office/drawing/2014/main" id="{A7589B3D-52B9-427C-8439-C40FD1D11785}"/>
              </a:ext>
            </a:extLst>
          </p:cNvPr>
          <p:cNvPicPr>
            <a:picLocks noChangeAspect="1"/>
          </p:cNvPicPr>
          <p:nvPr/>
        </p:nvPicPr>
        <p:blipFill>
          <a:blip r:embed="rId2"/>
          <a:stretch>
            <a:fillRect/>
          </a:stretch>
        </p:blipFill>
        <p:spPr>
          <a:xfrm>
            <a:off x="5441988" y="5162278"/>
            <a:ext cx="3160197" cy="978641"/>
          </a:xfrm>
          <a:prstGeom prst="rect">
            <a:avLst/>
          </a:prstGeom>
        </p:spPr>
      </p:pic>
    </p:spTree>
    <p:extLst>
      <p:ext uri="{BB962C8B-B14F-4D97-AF65-F5344CB8AC3E}">
        <p14:creationId xmlns:p14="http://schemas.microsoft.com/office/powerpoint/2010/main" val="1833919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7C5E3-520A-F847-D1D6-B7E845B54181}"/>
              </a:ext>
            </a:extLst>
          </p:cNvPr>
          <p:cNvSpPr>
            <a:spLocks noGrp="1"/>
          </p:cNvSpPr>
          <p:nvPr>
            <p:ph type="title"/>
          </p:nvPr>
        </p:nvSpPr>
        <p:spPr>
          <a:xfrm>
            <a:off x="677335" y="1656206"/>
            <a:ext cx="8596668" cy="860400"/>
          </a:xfrm>
        </p:spPr>
        <p:txBody>
          <a:bodyPr>
            <a:normAutofit/>
          </a:bodyPr>
          <a:lstStyle/>
          <a:p>
            <a:pPr algn="ctr"/>
            <a:r>
              <a:rPr lang="nl-NL" dirty="0"/>
              <a:t>5. KEY ISSUES AND CHALLENGES</a:t>
            </a:r>
            <a:endParaRPr lang="bs-Latn-BA" dirty="0"/>
          </a:p>
        </p:txBody>
      </p:sp>
      <p:sp>
        <p:nvSpPr>
          <p:cNvPr id="3" name="Content Placeholder 2">
            <a:extLst>
              <a:ext uri="{FF2B5EF4-FFF2-40B4-BE49-F238E27FC236}">
                <a16:creationId xmlns:a16="http://schemas.microsoft.com/office/drawing/2014/main" id="{9A12E812-D607-24E5-814D-A64E5B495318}"/>
              </a:ext>
            </a:extLst>
          </p:cNvPr>
          <p:cNvSpPr>
            <a:spLocks noGrp="1"/>
          </p:cNvSpPr>
          <p:nvPr>
            <p:ph type="body" idx="1"/>
          </p:nvPr>
        </p:nvSpPr>
        <p:spPr/>
        <p:txBody>
          <a:bodyPr>
            <a:normAutofit/>
          </a:bodyPr>
          <a:lstStyle/>
          <a:p>
            <a:pPr fontAlgn="base">
              <a:buFont typeface="+mj-lt"/>
              <a:buAutoNum type="arabicPeriod"/>
              <a:tabLst>
                <a:tab pos="558800" algn="r"/>
                <a:tab pos="5724525" algn="r"/>
              </a:tabLst>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buFont typeface="+mj-lt"/>
              <a:buAutoNum type="arabicPeriod"/>
              <a:tabLst>
                <a:tab pos="558800" algn="r"/>
                <a:tab pos="5724525" algn="r"/>
              </a:tabLst>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buFont typeface="+mj-lt"/>
              <a:buAutoNum type="arabicPeriod"/>
              <a:tabLst>
                <a:tab pos="558800" algn="r"/>
                <a:tab pos="5724525" algn="r"/>
              </a:tabLst>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lvl="1" indent="0">
              <a:lnSpc>
                <a:spcPct val="107000"/>
              </a:lnSpc>
              <a:spcAft>
                <a:spcPts val="1000"/>
              </a:spcAft>
              <a:buNone/>
            </a:pPr>
            <a:endParaRPr lang="bs-Latn-BA" sz="1300" b="1" dirty="0">
              <a:solidFill>
                <a:srgbClr val="538135"/>
              </a:solidFill>
              <a:latin typeface="Calibri Light" panose="020F0302020204030204" pitchFamily="34" charset="0"/>
              <a:cs typeface="Times New Roman" panose="02020603050405020304" pitchFamily="18" charset="0"/>
            </a:endParaRPr>
          </a:p>
          <a:p>
            <a:pPr marL="457200" lvl="1" indent="0">
              <a:lnSpc>
                <a:spcPct val="107000"/>
              </a:lnSpc>
              <a:spcAft>
                <a:spcPts val="1000"/>
              </a:spcAft>
              <a:buNone/>
            </a:pPr>
            <a:endParaRPr lang="bs-Latn-BA" sz="1300" b="1" dirty="0">
              <a:solidFill>
                <a:srgbClr val="538135"/>
              </a:solidFill>
              <a:latin typeface="Calibri Light" panose="020F0302020204030204" pitchFamily="34" charset="0"/>
              <a:cs typeface="Times New Roman" panose="02020603050405020304" pitchFamily="18" charset="0"/>
            </a:endParaRPr>
          </a:p>
          <a:p>
            <a:pPr marL="457200" lvl="1" indent="0">
              <a:lnSpc>
                <a:spcPct val="107000"/>
              </a:lnSpc>
              <a:spcBef>
                <a:spcPts val="1000"/>
              </a:spcBef>
              <a:spcAft>
                <a:spcPts val="1000"/>
              </a:spcAft>
              <a:buNone/>
            </a:pPr>
            <a:endParaRPr lang="bs-Latn-BA" sz="1300" b="1"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buFont typeface="+mj-lt"/>
              <a:buAutoNum type="arabicPeriod"/>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bs-Latn-BA" dirty="0"/>
          </a:p>
        </p:txBody>
      </p:sp>
    </p:spTree>
    <p:extLst>
      <p:ext uri="{BB962C8B-B14F-4D97-AF65-F5344CB8AC3E}">
        <p14:creationId xmlns:p14="http://schemas.microsoft.com/office/powerpoint/2010/main" val="2062425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8E97-1D7C-F773-8AA5-08A8001FA27F}"/>
              </a:ext>
            </a:extLst>
          </p:cNvPr>
          <p:cNvSpPr>
            <a:spLocks noGrp="1"/>
          </p:cNvSpPr>
          <p:nvPr>
            <p:ph type="title"/>
          </p:nvPr>
        </p:nvSpPr>
        <p:spPr>
          <a:xfrm>
            <a:off x="823575" y="360219"/>
            <a:ext cx="8811491" cy="803564"/>
          </a:xfrm>
        </p:spPr>
        <p:txBody>
          <a:bodyPr>
            <a:normAutofit fontScale="90000"/>
          </a:bodyPr>
          <a:lstStyle/>
          <a:p>
            <a:r>
              <a:rPr lang="en-US" dirty="0"/>
              <a:t>Key issues and challenges</a:t>
            </a:r>
            <a:br>
              <a:rPr lang="en-US" dirty="0"/>
            </a:br>
            <a:endParaRPr lang="bs-Latn-BA" sz="2200" dirty="0"/>
          </a:p>
        </p:txBody>
      </p:sp>
      <p:sp>
        <p:nvSpPr>
          <p:cNvPr id="3" name="Content Placeholder 2">
            <a:extLst>
              <a:ext uri="{FF2B5EF4-FFF2-40B4-BE49-F238E27FC236}">
                <a16:creationId xmlns:a16="http://schemas.microsoft.com/office/drawing/2014/main" id="{60823196-264A-58BD-435F-1A134A2ED472}"/>
              </a:ext>
            </a:extLst>
          </p:cNvPr>
          <p:cNvSpPr>
            <a:spLocks noGrp="1"/>
          </p:cNvSpPr>
          <p:nvPr>
            <p:ph idx="1"/>
          </p:nvPr>
        </p:nvSpPr>
        <p:spPr>
          <a:xfrm>
            <a:off x="697212" y="762001"/>
            <a:ext cx="10350884" cy="5638800"/>
          </a:xfrm>
        </p:spPr>
        <p:txBody>
          <a:bodyPr>
            <a:normAutofit/>
          </a:bodyPr>
          <a:lstStyle/>
          <a:p>
            <a:pPr marL="0" indent="0">
              <a:buNone/>
            </a:pP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Environmental and climate change management in the Western Balkans is hampered by institutional, political and legal frameworks that are not the optimal. </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Some problems common to all Western Balkan countries are: underdeveloped institutions, low civil service capacities, and a weak judiciary. </a:t>
            </a:r>
            <a:endParaRPr lang="bs-Latn-BA"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Concerns about the influence of outside actors in the Western Balkans</a:t>
            </a:r>
            <a:r>
              <a:rPr lang="bs-Latn-BA" sz="1800" dirty="0">
                <a:effectLst/>
                <a:latin typeface="Calibri" panose="020F0502020204030204" pitchFamily="34" charset="0"/>
                <a:ea typeface="Calibri" panose="020F0502020204030204" pitchFamily="34" charset="0"/>
                <a:cs typeface="Times New Roman" panose="02020603050405020304" pitchFamily="18" charset="0"/>
              </a:rPr>
              <a:t> (Rusia, China etc.)</a:t>
            </a:r>
          </a:p>
          <a:p>
            <a:pPr marL="0" indent="0">
              <a:buNone/>
            </a:pPr>
            <a:r>
              <a:rPr lang="nl-NL" sz="1900" b="1" dirty="0">
                <a:solidFill>
                  <a:schemeClr val="accent2">
                    <a:lumMod val="75000"/>
                  </a:schemeClr>
                </a:solidFill>
                <a:effectLst>
                  <a:outerShdw blurRad="38100" dist="38100" dir="2700000" algn="tl">
                    <a:srgbClr val="000000">
                      <a:alpha val="43137"/>
                    </a:srgbClr>
                  </a:outerShdw>
                </a:effectLst>
              </a:rPr>
              <a:t>    </a:t>
            </a:r>
            <a:r>
              <a:rPr lang="bs-Latn-BA" sz="1900" b="1" dirty="0">
                <a:solidFill>
                  <a:schemeClr val="accent2">
                    <a:lumMod val="75000"/>
                  </a:schemeClr>
                </a:solidFill>
                <a:effectLst>
                  <a:outerShdw blurRad="38100" dist="38100" dir="2700000" algn="tl">
                    <a:srgbClr val="000000">
                      <a:alpha val="43137"/>
                    </a:srgbClr>
                  </a:outerShdw>
                </a:effectLst>
              </a:rPr>
              <a:t>K</a:t>
            </a:r>
            <a:r>
              <a:rPr lang="en-US" sz="1900" b="1" dirty="0">
                <a:solidFill>
                  <a:schemeClr val="accent2">
                    <a:lumMod val="75000"/>
                  </a:schemeClr>
                </a:solidFill>
                <a:effectLst>
                  <a:outerShdw blurRad="38100" dist="38100" dir="2700000" algn="tl">
                    <a:srgbClr val="000000">
                      <a:alpha val="43137"/>
                    </a:srgbClr>
                  </a:outerShdw>
                </a:effectLst>
              </a:rPr>
              <a:t>ey recommendations for the Western Balkans</a:t>
            </a:r>
            <a:endParaRPr lang="bs-Latn-BA" sz="1900" b="1" dirty="0">
              <a:solidFill>
                <a:schemeClr val="accent2">
                  <a:lumMod val="75000"/>
                </a:schemeClr>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B9A120B3-C709-D2FB-7FB4-C3233C051BB4}"/>
              </a:ext>
            </a:extLst>
          </p:cNvPr>
          <p:cNvPicPr>
            <a:picLocks noChangeAspect="1"/>
          </p:cNvPicPr>
          <p:nvPr/>
        </p:nvPicPr>
        <p:blipFill>
          <a:blip r:embed="rId2"/>
          <a:stretch>
            <a:fillRect/>
          </a:stretch>
        </p:blipFill>
        <p:spPr>
          <a:xfrm>
            <a:off x="1027761" y="3458788"/>
            <a:ext cx="6968837" cy="3399212"/>
          </a:xfrm>
          <a:prstGeom prst="rect">
            <a:avLst/>
          </a:prstGeom>
        </p:spPr>
      </p:pic>
    </p:spTree>
    <p:extLst>
      <p:ext uri="{BB962C8B-B14F-4D97-AF65-F5344CB8AC3E}">
        <p14:creationId xmlns:p14="http://schemas.microsoft.com/office/powerpoint/2010/main" val="1492907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7C5E3-520A-F847-D1D6-B7E845B54181}"/>
              </a:ext>
            </a:extLst>
          </p:cNvPr>
          <p:cNvSpPr>
            <a:spLocks noGrp="1"/>
          </p:cNvSpPr>
          <p:nvPr>
            <p:ph type="title"/>
          </p:nvPr>
        </p:nvSpPr>
        <p:spPr>
          <a:xfrm>
            <a:off x="677335" y="1656206"/>
            <a:ext cx="8596668" cy="860400"/>
          </a:xfrm>
        </p:spPr>
        <p:txBody>
          <a:bodyPr>
            <a:normAutofit fontScale="90000"/>
          </a:bodyPr>
          <a:lstStyle/>
          <a:p>
            <a:pPr algn="ctr"/>
            <a:r>
              <a:rPr lang="nl-NL" dirty="0"/>
              <a:t>6. ESTABLISHMENT OF A FUNDRAISING MECHANISM</a:t>
            </a:r>
            <a:endParaRPr lang="bs-Latn-BA" dirty="0"/>
          </a:p>
        </p:txBody>
      </p:sp>
      <p:sp>
        <p:nvSpPr>
          <p:cNvPr id="3" name="Content Placeholder 2">
            <a:extLst>
              <a:ext uri="{FF2B5EF4-FFF2-40B4-BE49-F238E27FC236}">
                <a16:creationId xmlns:a16="http://schemas.microsoft.com/office/drawing/2014/main" id="{9A12E812-D607-24E5-814D-A64E5B495318}"/>
              </a:ext>
            </a:extLst>
          </p:cNvPr>
          <p:cNvSpPr>
            <a:spLocks noGrp="1"/>
          </p:cNvSpPr>
          <p:nvPr>
            <p:ph type="body" idx="1"/>
          </p:nvPr>
        </p:nvSpPr>
        <p:spPr/>
        <p:txBody>
          <a:bodyPr>
            <a:normAutofit/>
          </a:bodyPr>
          <a:lstStyle/>
          <a:p>
            <a:pPr fontAlgn="base">
              <a:buFont typeface="+mj-lt"/>
              <a:buAutoNum type="arabicPeriod"/>
              <a:tabLst>
                <a:tab pos="558800" algn="r"/>
                <a:tab pos="5724525" algn="r"/>
              </a:tabLst>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buFont typeface="+mj-lt"/>
              <a:buAutoNum type="arabicPeriod"/>
              <a:tabLst>
                <a:tab pos="558800" algn="r"/>
                <a:tab pos="5724525" algn="r"/>
              </a:tabLst>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buFont typeface="+mj-lt"/>
              <a:buAutoNum type="arabicPeriod"/>
              <a:tabLst>
                <a:tab pos="558800" algn="r"/>
                <a:tab pos="5724525" algn="r"/>
              </a:tabLst>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lvl="1" indent="0">
              <a:lnSpc>
                <a:spcPct val="107000"/>
              </a:lnSpc>
              <a:spcAft>
                <a:spcPts val="1000"/>
              </a:spcAft>
              <a:buNone/>
            </a:pPr>
            <a:endParaRPr lang="bs-Latn-BA" sz="1300" b="1" dirty="0">
              <a:solidFill>
                <a:srgbClr val="538135"/>
              </a:solidFill>
              <a:latin typeface="Calibri Light" panose="020F0302020204030204" pitchFamily="34" charset="0"/>
              <a:cs typeface="Times New Roman" panose="02020603050405020304" pitchFamily="18" charset="0"/>
            </a:endParaRPr>
          </a:p>
          <a:p>
            <a:pPr marL="457200" lvl="1" indent="0">
              <a:lnSpc>
                <a:spcPct val="107000"/>
              </a:lnSpc>
              <a:spcAft>
                <a:spcPts val="1000"/>
              </a:spcAft>
              <a:buNone/>
            </a:pPr>
            <a:endParaRPr lang="bs-Latn-BA" sz="1300" b="1" dirty="0">
              <a:solidFill>
                <a:srgbClr val="538135"/>
              </a:solidFill>
              <a:latin typeface="Calibri Light" panose="020F0302020204030204" pitchFamily="34" charset="0"/>
              <a:cs typeface="Times New Roman" panose="02020603050405020304" pitchFamily="18" charset="0"/>
            </a:endParaRPr>
          </a:p>
          <a:p>
            <a:pPr marL="457200" lvl="1" indent="0">
              <a:lnSpc>
                <a:spcPct val="107000"/>
              </a:lnSpc>
              <a:spcBef>
                <a:spcPts val="1000"/>
              </a:spcBef>
              <a:spcAft>
                <a:spcPts val="1000"/>
              </a:spcAft>
              <a:buNone/>
            </a:pPr>
            <a:endParaRPr lang="bs-Latn-BA" sz="1300" b="1"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buFont typeface="+mj-lt"/>
              <a:buAutoNum type="arabicPeriod"/>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bs-Latn-BA" dirty="0"/>
          </a:p>
        </p:txBody>
      </p:sp>
    </p:spTree>
    <p:extLst>
      <p:ext uri="{BB962C8B-B14F-4D97-AF65-F5344CB8AC3E}">
        <p14:creationId xmlns:p14="http://schemas.microsoft.com/office/powerpoint/2010/main" val="123399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7C5E3-520A-F847-D1D6-B7E845B54181}"/>
              </a:ext>
            </a:extLst>
          </p:cNvPr>
          <p:cNvSpPr>
            <a:spLocks noGrp="1"/>
          </p:cNvSpPr>
          <p:nvPr>
            <p:ph type="title"/>
          </p:nvPr>
        </p:nvSpPr>
        <p:spPr>
          <a:xfrm>
            <a:off x="677334" y="609599"/>
            <a:ext cx="8596668" cy="748145"/>
          </a:xfrm>
        </p:spPr>
        <p:txBody>
          <a:bodyPr>
            <a:normAutofit/>
          </a:bodyPr>
          <a:lstStyle/>
          <a:p>
            <a:pPr algn="ctr"/>
            <a:r>
              <a:rPr lang="bs-Latn-BA" dirty="0"/>
              <a:t>CONTENT </a:t>
            </a:r>
            <a:r>
              <a:rPr lang="nl-NL" dirty="0"/>
              <a:t>OF THE GUIDELINES</a:t>
            </a:r>
            <a:endParaRPr lang="bs-Latn-BA" dirty="0"/>
          </a:p>
        </p:txBody>
      </p:sp>
      <p:sp>
        <p:nvSpPr>
          <p:cNvPr id="3" name="Content Placeholder 2">
            <a:extLst>
              <a:ext uri="{FF2B5EF4-FFF2-40B4-BE49-F238E27FC236}">
                <a16:creationId xmlns:a16="http://schemas.microsoft.com/office/drawing/2014/main" id="{9A12E812-D607-24E5-814D-A64E5B495318}"/>
              </a:ext>
            </a:extLst>
          </p:cNvPr>
          <p:cNvSpPr>
            <a:spLocks noGrp="1"/>
          </p:cNvSpPr>
          <p:nvPr>
            <p:ph idx="1"/>
          </p:nvPr>
        </p:nvSpPr>
        <p:spPr>
          <a:xfrm>
            <a:off x="1373154" y="3717188"/>
            <a:ext cx="8596668" cy="4309544"/>
          </a:xfrm>
        </p:spPr>
        <p:txBody>
          <a:bodyPr>
            <a:normAutofit/>
          </a:bodyPr>
          <a:lstStyle/>
          <a:p>
            <a:pPr fontAlgn="base">
              <a:buFont typeface="+mj-lt"/>
              <a:buAutoNum type="arabicPeriod"/>
              <a:tabLst>
                <a:tab pos="558800" algn="r"/>
                <a:tab pos="5724525" algn="r"/>
              </a:tabLst>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buFont typeface="+mj-lt"/>
              <a:buAutoNum type="arabicPeriod"/>
              <a:tabLst>
                <a:tab pos="558800" algn="r"/>
                <a:tab pos="5724525" algn="r"/>
              </a:tabLst>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buFont typeface="+mj-lt"/>
              <a:buAutoNum type="arabicPeriod"/>
              <a:tabLst>
                <a:tab pos="558800" algn="r"/>
                <a:tab pos="5724525" algn="r"/>
              </a:tabLst>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lvl="1" indent="0">
              <a:lnSpc>
                <a:spcPct val="107000"/>
              </a:lnSpc>
              <a:spcAft>
                <a:spcPts val="1000"/>
              </a:spcAft>
              <a:buNone/>
            </a:pPr>
            <a:endParaRPr lang="bs-Latn-BA" sz="1300" b="1" dirty="0">
              <a:solidFill>
                <a:srgbClr val="538135"/>
              </a:solidFill>
              <a:latin typeface="Calibri Light" panose="020F0302020204030204" pitchFamily="34" charset="0"/>
              <a:cs typeface="Times New Roman" panose="02020603050405020304" pitchFamily="18" charset="0"/>
            </a:endParaRPr>
          </a:p>
          <a:p>
            <a:pPr marL="457200" lvl="1" indent="0">
              <a:lnSpc>
                <a:spcPct val="107000"/>
              </a:lnSpc>
              <a:spcAft>
                <a:spcPts val="1000"/>
              </a:spcAft>
              <a:buNone/>
            </a:pPr>
            <a:endParaRPr lang="bs-Latn-BA" sz="1300" b="1" dirty="0">
              <a:solidFill>
                <a:srgbClr val="538135"/>
              </a:solidFill>
              <a:latin typeface="Calibri Light" panose="020F0302020204030204" pitchFamily="34" charset="0"/>
              <a:cs typeface="Times New Roman" panose="02020603050405020304" pitchFamily="18" charset="0"/>
            </a:endParaRPr>
          </a:p>
          <a:p>
            <a:pPr marL="457200" lvl="1" indent="0">
              <a:lnSpc>
                <a:spcPct val="107000"/>
              </a:lnSpc>
              <a:spcBef>
                <a:spcPts val="1000"/>
              </a:spcBef>
              <a:spcAft>
                <a:spcPts val="1000"/>
              </a:spcAft>
              <a:buNone/>
            </a:pPr>
            <a:endParaRPr lang="bs-Latn-BA" sz="1300" b="1"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buFont typeface="+mj-lt"/>
              <a:buAutoNum type="arabicPeriod"/>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bs-Latn-BA" dirty="0"/>
          </a:p>
        </p:txBody>
      </p:sp>
      <p:sp>
        <p:nvSpPr>
          <p:cNvPr id="4" name="TextBox 3">
            <a:extLst>
              <a:ext uri="{FF2B5EF4-FFF2-40B4-BE49-F238E27FC236}">
                <a16:creationId xmlns:a16="http://schemas.microsoft.com/office/drawing/2014/main" id="{2DDE9A6C-930E-493C-B05E-20FA79A76DC5}"/>
              </a:ext>
            </a:extLst>
          </p:cNvPr>
          <p:cNvSpPr txBox="1"/>
          <p:nvPr/>
        </p:nvSpPr>
        <p:spPr>
          <a:xfrm>
            <a:off x="1373154" y="1553592"/>
            <a:ext cx="7983910" cy="4438844"/>
          </a:xfrm>
          <a:prstGeom prst="rect">
            <a:avLst/>
          </a:prstGeom>
          <a:noFill/>
        </p:spPr>
        <p:txBody>
          <a:bodyPr wrap="square" rtlCol="0">
            <a:spAutoFit/>
          </a:bodyPr>
          <a:lstStyle/>
          <a:p>
            <a:pPr marL="342900" indent="-342900">
              <a:lnSpc>
                <a:spcPct val="200000"/>
              </a:lnSpc>
              <a:buFont typeface="+mj-lt"/>
              <a:buAutoNum type="arabicPeriod"/>
            </a:pPr>
            <a:r>
              <a:rPr lang="en-US" dirty="0"/>
              <a:t>Introduction</a:t>
            </a:r>
          </a:p>
          <a:p>
            <a:pPr marL="342900" indent="-342900">
              <a:lnSpc>
                <a:spcPct val="200000"/>
              </a:lnSpc>
              <a:buFont typeface="+mj-lt"/>
              <a:buAutoNum type="arabicPeriod"/>
            </a:pPr>
            <a:r>
              <a:rPr lang="en-US" dirty="0"/>
              <a:t>Financing climate proofing in the Western Balkans region</a:t>
            </a:r>
          </a:p>
          <a:p>
            <a:pPr marL="342900" indent="-342900">
              <a:lnSpc>
                <a:spcPct val="200000"/>
              </a:lnSpc>
              <a:buFont typeface="+mj-lt"/>
              <a:buAutoNum type="arabicPeriod"/>
            </a:pPr>
            <a:r>
              <a:rPr lang="en-US" dirty="0"/>
              <a:t>International funding sources available for Western Balkan countries</a:t>
            </a:r>
          </a:p>
          <a:p>
            <a:pPr marL="342900" indent="-342900">
              <a:lnSpc>
                <a:spcPct val="200000"/>
              </a:lnSpc>
              <a:buFont typeface="+mj-lt"/>
              <a:buAutoNum type="arabicPeriod"/>
            </a:pPr>
            <a:r>
              <a:rPr lang="en-US" dirty="0"/>
              <a:t>Financial sources for climate proofing measures for infrastructure projects (roads) for Western Balkan countries</a:t>
            </a:r>
          </a:p>
          <a:p>
            <a:pPr marL="342900" indent="-342900">
              <a:lnSpc>
                <a:spcPct val="200000"/>
              </a:lnSpc>
              <a:buFont typeface="+mj-lt"/>
              <a:buAutoNum type="arabicPeriod"/>
            </a:pPr>
            <a:r>
              <a:rPr lang="en-US" dirty="0"/>
              <a:t>Key issues and challenges</a:t>
            </a:r>
          </a:p>
          <a:p>
            <a:pPr marL="342900" indent="-342900">
              <a:lnSpc>
                <a:spcPct val="200000"/>
              </a:lnSpc>
              <a:buFont typeface="+mj-lt"/>
              <a:buAutoNum type="arabicPeriod"/>
            </a:pPr>
            <a:r>
              <a:rPr lang="en-US" dirty="0"/>
              <a:t>Paving the way to the establishment of a fundraising mechanism in the Western Balkans </a:t>
            </a:r>
          </a:p>
        </p:txBody>
      </p:sp>
    </p:spTree>
    <p:extLst>
      <p:ext uri="{BB962C8B-B14F-4D97-AF65-F5344CB8AC3E}">
        <p14:creationId xmlns:p14="http://schemas.microsoft.com/office/powerpoint/2010/main" val="786051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8E97-1D7C-F773-8AA5-08A8001FA27F}"/>
              </a:ext>
            </a:extLst>
          </p:cNvPr>
          <p:cNvSpPr>
            <a:spLocks noGrp="1"/>
          </p:cNvSpPr>
          <p:nvPr>
            <p:ph type="title"/>
          </p:nvPr>
        </p:nvSpPr>
        <p:spPr>
          <a:xfrm>
            <a:off x="221673" y="360219"/>
            <a:ext cx="9490363" cy="803564"/>
          </a:xfrm>
        </p:spPr>
        <p:txBody>
          <a:bodyPr>
            <a:normAutofit fontScale="90000"/>
          </a:bodyPr>
          <a:lstStyle/>
          <a:p>
            <a:r>
              <a:rPr lang="en-US" dirty="0"/>
              <a:t>Paving the way to the establishment of a fundraising mechanism in the Western Balkans </a:t>
            </a:r>
            <a:br>
              <a:rPr lang="en-US" dirty="0"/>
            </a:br>
            <a:endParaRPr lang="bs-Latn-BA" sz="2200" dirty="0"/>
          </a:p>
        </p:txBody>
      </p:sp>
      <p:sp>
        <p:nvSpPr>
          <p:cNvPr id="3" name="Content Placeholder 2">
            <a:extLst>
              <a:ext uri="{FF2B5EF4-FFF2-40B4-BE49-F238E27FC236}">
                <a16:creationId xmlns:a16="http://schemas.microsoft.com/office/drawing/2014/main" id="{60823196-264A-58BD-435F-1A134A2ED472}"/>
              </a:ext>
            </a:extLst>
          </p:cNvPr>
          <p:cNvSpPr>
            <a:spLocks noGrp="1"/>
          </p:cNvSpPr>
          <p:nvPr>
            <p:ph idx="1"/>
          </p:nvPr>
        </p:nvSpPr>
        <p:spPr>
          <a:xfrm>
            <a:off x="677334" y="1731818"/>
            <a:ext cx="9045867" cy="4765964"/>
          </a:xfrm>
        </p:spPr>
        <p:txBody>
          <a:bodyPr>
            <a:normAutofit fontScale="92500" lnSpcReduction="10000"/>
          </a:bodyPr>
          <a:lstStyle/>
          <a:p>
            <a:pPr marL="0" indent="0">
              <a:buNone/>
            </a:pPr>
            <a:r>
              <a:rPr lang="nl-NL" sz="1900" b="1" dirty="0">
                <a:solidFill>
                  <a:schemeClr val="accent2">
                    <a:lumMod val="75000"/>
                  </a:schemeClr>
                </a:solidFill>
                <a:effectLst>
                  <a:outerShdw blurRad="38100" dist="38100" dir="2700000" algn="tl">
                    <a:srgbClr val="000000">
                      <a:alpha val="43137"/>
                    </a:srgbClr>
                  </a:outerShdw>
                </a:effectLst>
              </a:rPr>
              <a:t>Need for financing of climateproof road infrastructure</a:t>
            </a: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a:p>
            <a:r>
              <a:rPr lang="en-US" sz="1900" dirty="0">
                <a:latin typeface="Calibri" panose="020F0502020204030204" pitchFamily="34" charset="0"/>
                <a:cs typeface="Times New Roman" panose="02020603050405020304" pitchFamily="18" charset="0"/>
              </a:rPr>
              <a:t>Greenfield projects are not a challenge in terms of financing: climate proofing constitutes only a couple of percentage point of total project cost and can be financed along with entire project (part of requirements of EIB, EBRD, etc.) </a:t>
            </a:r>
          </a:p>
          <a:p>
            <a:r>
              <a:rPr lang="en-US" sz="1900" dirty="0">
                <a:latin typeface="Calibri" panose="020F0502020204030204" pitchFamily="34" charset="0"/>
                <a:cs typeface="Times New Roman" panose="02020603050405020304" pitchFamily="18" charset="0"/>
              </a:rPr>
              <a:t>Brownfield projects may be a different story, as these are relatively small and dispersed investments typically not included in large greenfield projects.</a:t>
            </a:r>
          </a:p>
          <a:p>
            <a:r>
              <a:rPr lang="en-US" sz="1900" dirty="0">
                <a:latin typeface="Calibri" panose="020F0502020204030204" pitchFamily="34" charset="0"/>
                <a:cs typeface="Times New Roman" panose="02020603050405020304" pitchFamily="18" charset="0"/>
              </a:rPr>
              <a:t>If there is a financing gap for these brownfield climate proofing projects, project development is needed, and a dedicated facility might make sense.</a:t>
            </a: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023BF6C3-03AC-4BAF-A923-59D68A67C128}"/>
              </a:ext>
            </a:extLst>
          </p:cNvPr>
          <p:cNvPicPr>
            <a:picLocks noChangeAspect="1"/>
          </p:cNvPicPr>
          <p:nvPr/>
        </p:nvPicPr>
        <p:blipFill>
          <a:blip r:embed="rId2"/>
          <a:stretch>
            <a:fillRect/>
          </a:stretch>
        </p:blipFill>
        <p:spPr>
          <a:xfrm>
            <a:off x="774992" y="2136913"/>
            <a:ext cx="8935651" cy="2111869"/>
          </a:xfrm>
          <a:prstGeom prst="rect">
            <a:avLst/>
          </a:prstGeom>
        </p:spPr>
      </p:pic>
    </p:spTree>
    <p:extLst>
      <p:ext uri="{BB962C8B-B14F-4D97-AF65-F5344CB8AC3E}">
        <p14:creationId xmlns:p14="http://schemas.microsoft.com/office/powerpoint/2010/main" val="2997687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8E97-1D7C-F773-8AA5-08A8001FA27F}"/>
              </a:ext>
            </a:extLst>
          </p:cNvPr>
          <p:cNvSpPr>
            <a:spLocks noGrp="1"/>
          </p:cNvSpPr>
          <p:nvPr>
            <p:ph type="title"/>
          </p:nvPr>
        </p:nvSpPr>
        <p:spPr>
          <a:xfrm>
            <a:off x="221673" y="360219"/>
            <a:ext cx="9490363" cy="803564"/>
          </a:xfrm>
        </p:spPr>
        <p:txBody>
          <a:bodyPr>
            <a:normAutofit fontScale="90000"/>
          </a:bodyPr>
          <a:lstStyle/>
          <a:p>
            <a:r>
              <a:rPr lang="en-US" dirty="0"/>
              <a:t>Paving the way to the establishment of a fundraising mechanism in the Western Balkans </a:t>
            </a:r>
            <a:br>
              <a:rPr lang="en-US" dirty="0"/>
            </a:br>
            <a:endParaRPr lang="bs-Latn-BA" sz="2200" dirty="0"/>
          </a:p>
        </p:txBody>
      </p:sp>
      <p:sp>
        <p:nvSpPr>
          <p:cNvPr id="3" name="Content Placeholder 2">
            <a:extLst>
              <a:ext uri="{FF2B5EF4-FFF2-40B4-BE49-F238E27FC236}">
                <a16:creationId xmlns:a16="http://schemas.microsoft.com/office/drawing/2014/main" id="{60823196-264A-58BD-435F-1A134A2ED472}"/>
              </a:ext>
            </a:extLst>
          </p:cNvPr>
          <p:cNvSpPr>
            <a:spLocks noGrp="1"/>
          </p:cNvSpPr>
          <p:nvPr>
            <p:ph idx="1"/>
          </p:nvPr>
        </p:nvSpPr>
        <p:spPr>
          <a:xfrm>
            <a:off x="677334" y="1731818"/>
            <a:ext cx="10350884" cy="4765964"/>
          </a:xfrm>
        </p:spPr>
        <p:txBody>
          <a:bodyPr>
            <a:normAutofit/>
          </a:bodyPr>
          <a:lstStyle/>
          <a:p>
            <a:pPr marL="0" indent="0">
              <a:buNone/>
            </a:pPr>
            <a:r>
              <a:rPr lang="en-US" sz="1900" b="1" dirty="0">
                <a:solidFill>
                  <a:schemeClr val="accent2">
                    <a:lumMod val="75000"/>
                  </a:schemeClr>
                </a:solidFill>
                <a:effectLst>
                  <a:outerShdw blurRad="38100" dist="38100" dir="2700000" algn="tl">
                    <a:srgbClr val="000000">
                      <a:alpha val="43137"/>
                    </a:srgbClr>
                  </a:outerShdw>
                </a:effectLst>
              </a:rPr>
              <a:t>The advantages of setting-up a separate financing mechanism</a:t>
            </a: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p:txBody>
      </p:sp>
      <p:sp>
        <p:nvSpPr>
          <p:cNvPr id="5" name="Rectangle: Rounded Corners 4">
            <a:extLst>
              <a:ext uri="{FF2B5EF4-FFF2-40B4-BE49-F238E27FC236}">
                <a16:creationId xmlns:a16="http://schemas.microsoft.com/office/drawing/2014/main" id="{DB63019A-D176-4ED5-9248-8499FD3F216C}"/>
              </a:ext>
            </a:extLst>
          </p:cNvPr>
          <p:cNvSpPr/>
          <p:nvPr/>
        </p:nvSpPr>
        <p:spPr>
          <a:xfrm>
            <a:off x="706567" y="2199056"/>
            <a:ext cx="8662622" cy="4512462"/>
          </a:xfrm>
          <a:prstGeom prst="round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endParaRPr lang="nl-NL" sz="2200" dirty="0">
              <a:solidFill>
                <a:schemeClr val="tx1"/>
              </a:solidFill>
            </a:endParaRPr>
          </a:p>
          <a:p>
            <a:pPr marL="285750" indent="-285750">
              <a:lnSpc>
                <a:spcPct val="200000"/>
              </a:lnSpc>
              <a:buFont typeface="Wingdings" panose="05000000000000000000" pitchFamily="2" charset="2"/>
              <a:buChar char="ü"/>
            </a:pPr>
            <a:r>
              <a:rPr lang="en-US" sz="2000" dirty="0">
                <a:solidFill>
                  <a:schemeClr val="tx1"/>
                </a:solidFill>
              </a:rPr>
              <a:t>Allows for specialized mechanism that centralizes</a:t>
            </a:r>
            <a:r>
              <a:rPr lang="en-US" sz="2000" b="1" dirty="0">
                <a:solidFill>
                  <a:schemeClr val="tx1"/>
                </a:solidFill>
              </a:rPr>
              <a:t> expertise </a:t>
            </a:r>
            <a:r>
              <a:rPr lang="en-US" sz="2000" dirty="0">
                <a:solidFill>
                  <a:schemeClr val="tx1"/>
                </a:solidFill>
              </a:rPr>
              <a:t>on financing aspects underlying climate-proofing of road infrastructure</a:t>
            </a:r>
          </a:p>
          <a:p>
            <a:pPr marL="285750" indent="-285750">
              <a:lnSpc>
                <a:spcPct val="200000"/>
              </a:lnSpc>
              <a:buFont typeface="Wingdings" panose="05000000000000000000" pitchFamily="2" charset="2"/>
              <a:buChar char="ü"/>
            </a:pPr>
            <a:r>
              <a:rPr lang="en-US" sz="2000" dirty="0">
                <a:solidFill>
                  <a:schemeClr val="tx1"/>
                </a:solidFill>
              </a:rPr>
              <a:t>Provides a dedicated access point and </a:t>
            </a:r>
            <a:r>
              <a:rPr lang="en-US" sz="2000" b="1" dirty="0">
                <a:solidFill>
                  <a:schemeClr val="tx1"/>
                </a:solidFill>
              </a:rPr>
              <a:t>incentive</a:t>
            </a:r>
            <a:r>
              <a:rPr lang="en-US" sz="2000" dirty="0">
                <a:solidFill>
                  <a:schemeClr val="tx1"/>
                </a:solidFill>
              </a:rPr>
              <a:t> for developers (and governments) to include climate-proofing in their infrastructure project</a:t>
            </a:r>
          </a:p>
          <a:p>
            <a:pPr marL="285750" indent="-285750">
              <a:lnSpc>
                <a:spcPct val="200000"/>
              </a:lnSpc>
              <a:buFont typeface="Wingdings" panose="05000000000000000000" pitchFamily="2" charset="2"/>
              <a:buChar char="ü"/>
            </a:pPr>
            <a:r>
              <a:rPr lang="en-US" sz="2000" dirty="0">
                <a:solidFill>
                  <a:schemeClr val="tx1"/>
                </a:solidFill>
              </a:rPr>
              <a:t>Can facilitate dedication of specific </a:t>
            </a:r>
            <a:r>
              <a:rPr lang="en-US" sz="2000" b="1" dirty="0">
                <a:solidFill>
                  <a:schemeClr val="tx1"/>
                </a:solidFill>
              </a:rPr>
              <a:t>TA (project preparation) and grant resources </a:t>
            </a:r>
            <a:r>
              <a:rPr lang="en-US" sz="2000" dirty="0">
                <a:solidFill>
                  <a:schemeClr val="tx1"/>
                </a:solidFill>
              </a:rPr>
              <a:t>to climate-proofing interventions</a:t>
            </a:r>
          </a:p>
          <a:p>
            <a:pPr marL="285750" indent="-285750">
              <a:buFont typeface="Wingdings" panose="05000000000000000000" pitchFamily="2" charset="2"/>
              <a:buChar char="ü"/>
            </a:pPr>
            <a:endParaRPr lang="nl-NL" dirty="0">
              <a:solidFill>
                <a:schemeClr val="tx1"/>
              </a:solidFill>
            </a:endParaRPr>
          </a:p>
        </p:txBody>
      </p:sp>
    </p:spTree>
    <p:extLst>
      <p:ext uri="{BB962C8B-B14F-4D97-AF65-F5344CB8AC3E}">
        <p14:creationId xmlns:p14="http://schemas.microsoft.com/office/powerpoint/2010/main" val="3720729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8E97-1D7C-F773-8AA5-08A8001FA27F}"/>
              </a:ext>
            </a:extLst>
          </p:cNvPr>
          <p:cNvSpPr>
            <a:spLocks noGrp="1"/>
          </p:cNvSpPr>
          <p:nvPr>
            <p:ph type="title"/>
          </p:nvPr>
        </p:nvSpPr>
        <p:spPr>
          <a:xfrm>
            <a:off x="221673" y="360219"/>
            <a:ext cx="9490363" cy="803564"/>
          </a:xfrm>
        </p:spPr>
        <p:txBody>
          <a:bodyPr>
            <a:normAutofit fontScale="90000"/>
          </a:bodyPr>
          <a:lstStyle/>
          <a:p>
            <a:r>
              <a:rPr lang="en-US" dirty="0"/>
              <a:t>Paving the way to the establishment of a fundraising mechanism in the Western Balkans </a:t>
            </a:r>
            <a:br>
              <a:rPr lang="en-US" dirty="0"/>
            </a:br>
            <a:endParaRPr lang="bs-Latn-BA" sz="2200" dirty="0"/>
          </a:p>
        </p:txBody>
      </p:sp>
      <p:sp>
        <p:nvSpPr>
          <p:cNvPr id="3" name="Content Placeholder 2">
            <a:extLst>
              <a:ext uri="{FF2B5EF4-FFF2-40B4-BE49-F238E27FC236}">
                <a16:creationId xmlns:a16="http://schemas.microsoft.com/office/drawing/2014/main" id="{60823196-264A-58BD-435F-1A134A2ED472}"/>
              </a:ext>
            </a:extLst>
          </p:cNvPr>
          <p:cNvSpPr>
            <a:spLocks noGrp="1"/>
          </p:cNvSpPr>
          <p:nvPr>
            <p:ph idx="1"/>
          </p:nvPr>
        </p:nvSpPr>
        <p:spPr>
          <a:xfrm>
            <a:off x="677334" y="1731818"/>
            <a:ext cx="10350884" cy="4765964"/>
          </a:xfrm>
        </p:spPr>
        <p:txBody>
          <a:bodyPr>
            <a:normAutofit/>
          </a:bodyPr>
          <a:lstStyle/>
          <a:p>
            <a:pPr marL="0" indent="0">
              <a:buNone/>
            </a:pPr>
            <a:r>
              <a:rPr lang="bs-Latn-BA" sz="1900" b="1" dirty="0">
                <a:solidFill>
                  <a:schemeClr val="accent2">
                    <a:lumMod val="75000"/>
                  </a:schemeClr>
                </a:solidFill>
                <a:effectLst>
                  <a:outerShdw blurRad="38100" dist="38100" dir="2700000" algn="tl">
                    <a:srgbClr val="000000">
                      <a:alpha val="43137"/>
                    </a:srgbClr>
                  </a:outerShdw>
                </a:effectLst>
              </a:rPr>
              <a:t>Disa</a:t>
            </a:r>
            <a:r>
              <a:rPr lang="en-US" sz="1900" b="1" dirty="0">
                <a:solidFill>
                  <a:schemeClr val="accent2">
                    <a:lumMod val="75000"/>
                  </a:schemeClr>
                </a:solidFill>
                <a:effectLst>
                  <a:outerShdw blurRad="38100" dist="38100" dir="2700000" algn="tl">
                    <a:srgbClr val="000000">
                      <a:alpha val="43137"/>
                    </a:srgbClr>
                  </a:outerShdw>
                </a:effectLst>
              </a:rPr>
              <a:t>dvantages of setting-up a separate financing mechanism</a:t>
            </a: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bs-Latn-BA" sz="1900" b="1" dirty="0">
              <a:solidFill>
                <a:schemeClr val="accent2">
                  <a:lumMod val="75000"/>
                </a:schemeClr>
              </a:solidFill>
              <a:effectLst>
                <a:outerShdw blurRad="38100" dist="38100" dir="2700000" algn="tl">
                  <a:srgbClr val="000000">
                    <a:alpha val="43137"/>
                  </a:srgbClr>
                </a:outerShdw>
              </a:effectLst>
            </a:endParaRPr>
          </a:p>
        </p:txBody>
      </p:sp>
      <p:sp>
        <p:nvSpPr>
          <p:cNvPr id="6" name="Rectangle: Rounded Corners 5">
            <a:extLst>
              <a:ext uri="{FF2B5EF4-FFF2-40B4-BE49-F238E27FC236}">
                <a16:creationId xmlns:a16="http://schemas.microsoft.com/office/drawing/2014/main" id="{6E312D5C-0536-43B0-AACE-A524CBEBCD7A}"/>
              </a:ext>
            </a:extLst>
          </p:cNvPr>
          <p:cNvSpPr/>
          <p:nvPr/>
        </p:nvSpPr>
        <p:spPr>
          <a:xfrm>
            <a:off x="677334" y="2099900"/>
            <a:ext cx="8937183" cy="4513964"/>
          </a:xfrm>
          <a:prstGeom prst="roundRect">
            <a:avLst/>
          </a:prstGeom>
          <a:solidFill>
            <a:srgbClr val="E63329">
              <a:lumMod val="40000"/>
              <a:lumOff val="60000"/>
            </a:srgbClr>
          </a:solidFill>
          <a:ln w="12700" cap="flat" cmpd="sng" algn="ctr">
            <a:noFill/>
            <a:prstDash val="solid"/>
          </a:ln>
          <a:effectLst/>
        </p:spPr>
        <p:txBody>
          <a:bodyPr rtlCol="0" anchor="ctr"/>
          <a:lstStyle/>
          <a:p>
            <a:pPr marL="285750" marR="0" lvl="0" indent="-285750" defTabSz="91440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sz="2000" b="0" i="0" u="none" strike="noStrike" kern="0" cap="none" spc="0" normalizeH="0" baseline="0" dirty="0">
                <a:ln>
                  <a:noFill/>
                </a:ln>
                <a:solidFill>
                  <a:srgbClr val="333332"/>
                </a:solidFill>
                <a:effectLst/>
                <a:uLnTx/>
                <a:uFillTx/>
                <a:latin typeface="Ebrima"/>
                <a:ea typeface="+mn-ea"/>
                <a:cs typeface="+mn-cs"/>
              </a:rPr>
              <a:t>Limited </a:t>
            </a:r>
            <a:r>
              <a:rPr kumimoji="0" lang="en-US" sz="2000" b="1" i="0" u="none" strike="noStrike" kern="0" cap="none" spc="0" normalizeH="0" baseline="0" dirty="0">
                <a:ln>
                  <a:noFill/>
                </a:ln>
                <a:solidFill>
                  <a:srgbClr val="333332"/>
                </a:solidFill>
                <a:effectLst/>
                <a:uLnTx/>
                <a:uFillTx/>
                <a:latin typeface="Ebrima"/>
                <a:ea typeface="+mn-ea"/>
                <a:cs typeface="+mn-cs"/>
              </a:rPr>
              <a:t>additionality </a:t>
            </a:r>
            <a:r>
              <a:rPr kumimoji="0" lang="en-US" sz="2000" b="0" i="0" u="none" strike="noStrike" kern="0" cap="none" spc="0" normalizeH="0" baseline="0" dirty="0">
                <a:ln>
                  <a:noFill/>
                </a:ln>
                <a:solidFill>
                  <a:srgbClr val="333332"/>
                </a:solidFill>
                <a:effectLst/>
                <a:uLnTx/>
                <a:uFillTx/>
                <a:latin typeface="Ebrima"/>
                <a:ea typeface="+mn-ea"/>
                <a:cs typeface="+mn-cs"/>
              </a:rPr>
              <a:t>compared to existing facilities in Western Balkans</a:t>
            </a:r>
          </a:p>
          <a:p>
            <a:pPr marL="285750" marR="0" lvl="0" indent="-285750" defTabSz="91440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sz="2000" b="0" i="0" u="none" strike="noStrike" kern="0" cap="none" spc="0" normalizeH="0" baseline="0" dirty="0">
                <a:ln>
                  <a:noFill/>
                </a:ln>
                <a:solidFill>
                  <a:srgbClr val="333332"/>
                </a:solidFill>
                <a:effectLst/>
                <a:uLnTx/>
                <a:uFillTx/>
                <a:latin typeface="Ebrima"/>
                <a:ea typeface="+mn-ea"/>
                <a:cs typeface="+mn-cs"/>
              </a:rPr>
              <a:t>Requires additional </a:t>
            </a:r>
            <a:r>
              <a:rPr kumimoji="0" lang="en-US" sz="2000" b="1" i="0" u="none" strike="noStrike" kern="0" cap="none" spc="0" normalizeH="0" baseline="0" dirty="0">
                <a:ln>
                  <a:noFill/>
                </a:ln>
                <a:solidFill>
                  <a:srgbClr val="333332"/>
                </a:solidFill>
                <a:effectLst/>
                <a:uLnTx/>
                <a:uFillTx/>
                <a:latin typeface="Ebrima"/>
                <a:ea typeface="+mn-ea"/>
                <a:cs typeface="+mn-cs"/>
              </a:rPr>
              <a:t>resources </a:t>
            </a:r>
            <a:r>
              <a:rPr kumimoji="0" lang="en-US" sz="2000" b="0" i="0" u="none" strike="noStrike" kern="0" cap="none" spc="0" normalizeH="0" baseline="0" dirty="0">
                <a:ln>
                  <a:noFill/>
                </a:ln>
                <a:solidFill>
                  <a:srgbClr val="333332"/>
                </a:solidFill>
                <a:effectLst/>
                <a:uLnTx/>
                <a:uFillTx/>
                <a:latin typeface="Ebrima"/>
                <a:ea typeface="+mn-ea"/>
                <a:cs typeface="+mn-cs"/>
              </a:rPr>
              <a:t>and new and/or a change in </a:t>
            </a:r>
            <a:r>
              <a:rPr kumimoji="0" lang="en-US" sz="2000" b="1" i="0" u="none" strike="noStrike" kern="0" cap="none" spc="0" normalizeH="0" baseline="0" dirty="0">
                <a:ln>
                  <a:noFill/>
                </a:ln>
                <a:solidFill>
                  <a:srgbClr val="333332"/>
                </a:solidFill>
                <a:effectLst/>
                <a:uLnTx/>
                <a:uFillTx/>
                <a:latin typeface="Ebrima"/>
                <a:ea typeface="+mn-ea"/>
                <a:cs typeface="+mn-cs"/>
              </a:rPr>
              <a:t>governance structure </a:t>
            </a:r>
            <a:r>
              <a:rPr kumimoji="0" lang="en-US" sz="2000" b="0" i="0" u="none" strike="noStrike" kern="0" cap="none" spc="0" normalizeH="0" baseline="0" dirty="0">
                <a:ln>
                  <a:noFill/>
                </a:ln>
                <a:solidFill>
                  <a:srgbClr val="333332"/>
                </a:solidFill>
                <a:effectLst/>
                <a:uLnTx/>
                <a:uFillTx/>
                <a:latin typeface="Ebrima"/>
                <a:ea typeface="+mn-ea"/>
                <a:cs typeface="+mn-cs"/>
              </a:rPr>
              <a:t>(including obtaining political mandate)</a:t>
            </a:r>
            <a:endParaRPr kumimoji="0" lang="en-US" sz="2000" b="1" i="0" u="none" strike="noStrike" kern="0" cap="none" spc="0" normalizeH="0" baseline="0" dirty="0">
              <a:ln>
                <a:noFill/>
              </a:ln>
              <a:solidFill>
                <a:srgbClr val="333332"/>
              </a:solidFill>
              <a:effectLst/>
              <a:uLnTx/>
              <a:uFillTx/>
              <a:latin typeface="Ebrima"/>
              <a:ea typeface="+mn-ea"/>
              <a:cs typeface="+mn-cs"/>
            </a:endParaRPr>
          </a:p>
          <a:p>
            <a:pPr marL="285750" marR="0" lvl="0" indent="-285750" defTabSz="91440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sz="2000" b="0" i="0" u="none" strike="noStrike" kern="0" cap="none" spc="0" normalizeH="0" baseline="0" dirty="0">
                <a:ln>
                  <a:noFill/>
                </a:ln>
                <a:solidFill>
                  <a:srgbClr val="333332"/>
                </a:solidFill>
                <a:effectLst/>
                <a:uLnTx/>
                <a:uFillTx/>
                <a:latin typeface="Ebrima"/>
                <a:ea typeface="+mn-ea"/>
                <a:cs typeface="+mn-cs"/>
              </a:rPr>
              <a:t>Limited scope in short-run for </a:t>
            </a:r>
            <a:r>
              <a:rPr kumimoji="0" lang="en-US" sz="2000" b="1" i="0" u="none" strike="noStrike" kern="0" cap="none" spc="0" normalizeH="0" baseline="0" dirty="0">
                <a:ln>
                  <a:noFill/>
                </a:ln>
                <a:solidFill>
                  <a:srgbClr val="333332"/>
                </a:solidFill>
                <a:effectLst/>
                <a:uLnTx/>
                <a:uFillTx/>
                <a:latin typeface="Ebrima"/>
                <a:ea typeface="+mn-ea"/>
                <a:cs typeface="+mn-cs"/>
              </a:rPr>
              <a:t>private sector investment </a:t>
            </a:r>
            <a:r>
              <a:rPr kumimoji="0" lang="en-US" sz="2000" b="0" i="0" u="none" strike="noStrike" kern="0" cap="none" spc="0" normalizeH="0" baseline="0" dirty="0">
                <a:ln>
                  <a:noFill/>
                </a:ln>
                <a:solidFill>
                  <a:srgbClr val="333332"/>
                </a:solidFill>
                <a:effectLst/>
                <a:uLnTx/>
                <a:uFillTx/>
                <a:latin typeface="Ebrima"/>
                <a:ea typeface="+mn-ea"/>
                <a:cs typeface="+mn-cs"/>
              </a:rPr>
              <a:t>in climate-proofing of road infrastructure (and thus for potential participation/contribution in separate mechanism)</a:t>
            </a:r>
          </a:p>
          <a:p>
            <a:pPr marL="285750" marR="0" lvl="0" indent="-285750" defTabSz="91440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sz="2000" b="0" i="0" u="none" strike="noStrike" kern="0" cap="none" spc="0" normalizeH="0" baseline="0" dirty="0">
                <a:ln>
                  <a:noFill/>
                </a:ln>
                <a:solidFill>
                  <a:srgbClr val="333332"/>
                </a:solidFill>
                <a:effectLst/>
                <a:uLnTx/>
                <a:uFillTx/>
                <a:latin typeface="Ebrima"/>
                <a:ea typeface="+mn-ea"/>
                <a:cs typeface="+mn-cs"/>
              </a:rPr>
              <a:t>Limited use of </a:t>
            </a:r>
            <a:r>
              <a:rPr kumimoji="0" lang="en-US" sz="2000" b="1" i="0" u="none" strike="noStrike" kern="0" cap="none" spc="0" normalizeH="0" baseline="0" dirty="0">
                <a:ln>
                  <a:noFill/>
                </a:ln>
                <a:solidFill>
                  <a:srgbClr val="333332"/>
                </a:solidFill>
                <a:effectLst/>
                <a:uLnTx/>
                <a:uFillTx/>
                <a:latin typeface="Ebrima"/>
                <a:ea typeface="+mn-ea"/>
                <a:cs typeface="+mn-cs"/>
              </a:rPr>
              <a:t>economies of scale </a:t>
            </a:r>
          </a:p>
        </p:txBody>
      </p:sp>
    </p:spTree>
    <p:extLst>
      <p:ext uri="{BB962C8B-B14F-4D97-AF65-F5344CB8AC3E}">
        <p14:creationId xmlns:p14="http://schemas.microsoft.com/office/powerpoint/2010/main" val="1714401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63C7676-1AF9-4138-B269-9173D044636B}"/>
              </a:ext>
            </a:extLst>
          </p:cNvPr>
          <p:cNvSpPr/>
          <p:nvPr/>
        </p:nvSpPr>
        <p:spPr>
          <a:xfrm>
            <a:off x="1156545" y="1706251"/>
            <a:ext cx="8267607" cy="957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Will the establishment of a separate financing mechanism for </a:t>
            </a:r>
            <a:r>
              <a:rPr lang="en-US" dirty="0" err="1"/>
              <a:t>ClimaProof</a:t>
            </a:r>
            <a:r>
              <a:rPr lang="en-US" dirty="0"/>
              <a:t> investments increase the likelihood of accessing additional resources?</a:t>
            </a:r>
          </a:p>
        </p:txBody>
      </p:sp>
      <p:sp>
        <p:nvSpPr>
          <p:cNvPr id="5" name="Content Placeholder 4">
            <a:extLst>
              <a:ext uri="{FF2B5EF4-FFF2-40B4-BE49-F238E27FC236}">
                <a16:creationId xmlns:a16="http://schemas.microsoft.com/office/drawing/2014/main" id="{45074A10-7998-4DEC-AA68-5D09709B686C}"/>
              </a:ext>
            </a:extLst>
          </p:cNvPr>
          <p:cNvSpPr>
            <a:spLocks noGrp="1"/>
          </p:cNvSpPr>
          <p:nvPr>
            <p:ph idx="1"/>
          </p:nvPr>
        </p:nvSpPr>
        <p:spPr>
          <a:xfrm>
            <a:off x="967477" y="2796465"/>
            <a:ext cx="8380710" cy="3693111"/>
          </a:xfrm>
        </p:spPr>
        <p:txBody>
          <a:bodyPr>
            <a:normAutofit/>
          </a:bodyPr>
          <a:lstStyle/>
          <a:p>
            <a:r>
              <a:rPr lang="en-US" dirty="0">
                <a:latin typeface="Calibri" panose="020F0502020204030204" pitchFamily="34" charset="0"/>
                <a:cs typeface="Calibri" panose="020F0502020204030204" pitchFamily="34" charset="0"/>
              </a:rPr>
              <a:t>Financing for climate adaptation components of </a:t>
            </a:r>
            <a:r>
              <a:rPr lang="en-US" b="1" dirty="0">
                <a:latin typeface="Calibri" panose="020F0502020204030204" pitchFamily="34" charset="0"/>
                <a:cs typeface="Calibri" panose="020F0502020204030204" pitchFamily="34" charset="0"/>
              </a:rPr>
              <a:t>greenfield projects </a:t>
            </a:r>
            <a:r>
              <a:rPr lang="en-US" dirty="0">
                <a:latin typeface="Calibri" panose="020F0502020204030204" pitchFamily="34" charset="0"/>
                <a:cs typeface="Calibri" panose="020F0502020204030204" pitchFamily="34" charset="0"/>
              </a:rPr>
              <a:t>is likely to be covered by existing standards for new investments of financiers (such as EBRD, EIB, etc.)</a:t>
            </a:r>
          </a:p>
          <a:p>
            <a:r>
              <a:rPr lang="en-US" dirty="0">
                <a:latin typeface="Calibri" panose="020F0502020204030204" pitchFamily="34" charset="0"/>
                <a:cs typeface="Calibri" panose="020F0502020204030204" pitchFamily="34" charset="0"/>
              </a:rPr>
              <a:t>Climate adaptation for the infrastructure of </a:t>
            </a:r>
            <a:r>
              <a:rPr lang="en-US" b="1" dirty="0">
                <a:latin typeface="Calibri" panose="020F0502020204030204" pitchFamily="34" charset="0"/>
                <a:cs typeface="Calibri" panose="020F0502020204030204" pitchFamily="34" charset="0"/>
              </a:rPr>
              <a:t>brownfield projects </a:t>
            </a:r>
            <a:r>
              <a:rPr lang="en-US" dirty="0">
                <a:latin typeface="Calibri" panose="020F0502020204030204" pitchFamily="34" charset="0"/>
                <a:cs typeface="Calibri" panose="020F0502020204030204" pitchFamily="34" charset="0"/>
              </a:rPr>
              <a:t>might require additional financing efforts / resources and justify establishment of a facility</a:t>
            </a:r>
          </a:p>
          <a:p>
            <a:r>
              <a:rPr lang="en-US" dirty="0">
                <a:latin typeface="Calibri" panose="020F0502020204030204" pitchFamily="34" charset="0"/>
                <a:cs typeface="Calibri" panose="020F0502020204030204" pitchFamily="34" charset="0"/>
              </a:rPr>
              <a:t>Establishing a </a:t>
            </a:r>
            <a:r>
              <a:rPr lang="en-US" b="1" dirty="0">
                <a:latin typeface="Calibri" panose="020F0502020204030204" pitchFamily="34" charset="0"/>
                <a:cs typeface="Calibri" panose="020F0502020204030204" pitchFamily="34" charset="0"/>
              </a:rPr>
              <a:t>new and separate financing mechanism </a:t>
            </a:r>
            <a:r>
              <a:rPr lang="en-US" dirty="0">
                <a:latin typeface="Calibri" panose="020F0502020204030204" pitchFamily="34" charset="0"/>
                <a:cs typeface="Calibri" panose="020F0502020204030204" pitchFamily="34" charset="0"/>
              </a:rPr>
              <a:t>would however offer </a:t>
            </a:r>
            <a:r>
              <a:rPr lang="en-US" b="1" dirty="0">
                <a:latin typeface="Calibri" panose="020F0502020204030204" pitchFamily="34" charset="0"/>
                <a:cs typeface="Calibri" panose="020F0502020204030204" pitchFamily="34" charset="0"/>
              </a:rPr>
              <a:t>limited additionality </a:t>
            </a:r>
            <a:r>
              <a:rPr lang="en-US" dirty="0">
                <a:latin typeface="Calibri" panose="020F0502020204030204" pitchFamily="34" charset="0"/>
                <a:cs typeface="Calibri" panose="020F0502020204030204" pitchFamily="34" charset="0"/>
              </a:rPr>
              <a:t>compared to existing facilities in Western Balkans and requires additional resources and new and/or a change in governance structure (including obtaining political mandate)</a:t>
            </a:r>
          </a:p>
          <a:p>
            <a:r>
              <a:rPr lang="en-US" dirty="0">
                <a:latin typeface="Calibri" panose="020F0502020204030204" pitchFamily="34" charset="0"/>
                <a:cs typeface="Calibri" panose="020F0502020204030204" pitchFamily="34" charset="0"/>
              </a:rPr>
              <a:t>So, what are the </a:t>
            </a:r>
            <a:r>
              <a:rPr lang="en-US" b="1" dirty="0">
                <a:latin typeface="Calibri" panose="020F0502020204030204" pitchFamily="34" charset="0"/>
                <a:cs typeface="Calibri" panose="020F0502020204030204" pitchFamily="34" charset="0"/>
              </a:rPr>
              <a:t>options</a:t>
            </a:r>
            <a:r>
              <a:rPr lang="en-US" dirty="0">
                <a:latin typeface="Calibri" panose="020F0502020204030204" pitchFamily="34" charset="0"/>
                <a:cs typeface="Calibri" panose="020F0502020204030204" pitchFamily="34" charset="0"/>
              </a:rPr>
              <a:t> going forward?</a:t>
            </a:r>
          </a:p>
          <a:p>
            <a:endParaRPr lang="nl-NL" dirty="0"/>
          </a:p>
        </p:txBody>
      </p:sp>
      <p:sp>
        <p:nvSpPr>
          <p:cNvPr id="4" name="Title 3">
            <a:extLst>
              <a:ext uri="{FF2B5EF4-FFF2-40B4-BE49-F238E27FC236}">
                <a16:creationId xmlns:a16="http://schemas.microsoft.com/office/drawing/2014/main" id="{96737298-FF76-4775-AFC6-1EA389BD50CE}"/>
              </a:ext>
            </a:extLst>
          </p:cNvPr>
          <p:cNvSpPr>
            <a:spLocks noGrp="1"/>
          </p:cNvSpPr>
          <p:nvPr>
            <p:ph type="title"/>
          </p:nvPr>
        </p:nvSpPr>
        <p:spPr/>
        <p:txBody>
          <a:bodyPr>
            <a:normAutofit fontScale="90000"/>
          </a:bodyPr>
          <a:lstStyle/>
          <a:p>
            <a:r>
              <a:rPr lang="nl-NL" dirty="0"/>
              <a:t>Conclusions and </a:t>
            </a:r>
            <a:r>
              <a:rPr lang="nl-NL" dirty="0" err="1"/>
              <a:t>reflections</a:t>
            </a:r>
            <a:endParaRPr lang="nl-NL" dirty="0"/>
          </a:p>
        </p:txBody>
      </p:sp>
      <p:sp>
        <p:nvSpPr>
          <p:cNvPr id="8" name="Slide Number Placeholder 2">
            <a:extLst>
              <a:ext uri="{FF2B5EF4-FFF2-40B4-BE49-F238E27FC236}">
                <a16:creationId xmlns:a16="http://schemas.microsoft.com/office/drawing/2014/main" id="{9D7ACEA5-FF4F-4537-ACE7-B5A11A01915E}"/>
              </a:ext>
            </a:extLst>
          </p:cNvPr>
          <p:cNvSpPr>
            <a:spLocks noGrp="1"/>
          </p:cNvSpPr>
          <p:nvPr>
            <p:ph type="sldNum" sz="quarter" idx="20"/>
          </p:nvPr>
        </p:nvSpPr>
        <p:spPr>
          <a:xfrm>
            <a:off x="11313456" y="116495"/>
            <a:ext cx="476811" cy="329224"/>
          </a:xfrm>
        </p:spPr>
        <p:txBody>
          <a:bodyPr/>
          <a:lstStyle/>
          <a:p>
            <a:fld id="{1336C48C-F87C-4E4B-81EF-5027B17D1F61}" type="slidenum">
              <a:rPr lang="en-US" noProof="1" smtClean="0"/>
              <a:pPr/>
              <a:t>23</a:t>
            </a:fld>
            <a:endParaRPr lang="en-US" noProof="1"/>
          </a:p>
        </p:txBody>
      </p:sp>
    </p:spTree>
    <p:extLst>
      <p:ext uri="{BB962C8B-B14F-4D97-AF65-F5344CB8AC3E}">
        <p14:creationId xmlns:p14="http://schemas.microsoft.com/office/powerpoint/2010/main" val="1054610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5074A10-7998-4DEC-AA68-5D09709B686C}"/>
              </a:ext>
            </a:extLst>
          </p:cNvPr>
          <p:cNvSpPr>
            <a:spLocks noGrp="1"/>
          </p:cNvSpPr>
          <p:nvPr>
            <p:ph idx="1"/>
          </p:nvPr>
        </p:nvSpPr>
        <p:spPr>
          <a:xfrm>
            <a:off x="1092000" y="2034060"/>
            <a:ext cx="8442617" cy="3960000"/>
          </a:xfrm>
        </p:spPr>
        <p:txBody>
          <a:bodyPr/>
          <a:lstStyle/>
          <a:p>
            <a:pPr marL="457200" indent="-457200">
              <a:buClr>
                <a:srgbClr val="E63329"/>
              </a:buClr>
              <a:buFont typeface="+mj-lt"/>
              <a:buAutoNum type="arabicPeriod"/>
            </a:pPr>
            <a:r>
              <a:rPr lang="en-US" dirty="0">
                <a:latin typeface="Calibri" panose="020F0502020204030204" pitchFamily="34" charset="0"/>
                <a:cs typeface="Calibri" panose="020F0502020204030204" pitchFamily="34" charset="0"/>
              </a:rPr>
              <a:t>Address the capacity gap – </a:t>
            </a:r>
            <a:r>
              <a:rPr lang="en-US" b="1" dirty="0">
                <a:latin typeface="Calibri" panose="020F0502020204030204" pitchFamily="34" charset="0"/>
                <a:cs typeface="Calibri" panose="020F0502020204030204" pitchFamily="34" charset="0"/>
              </a:rPr>
              <a:t>strengthen project development capacity </a:t>
            </a:r>
            <a:r>
              <a:rPr lang="en-US" dirty="0">
                <a:latin typeface="Calibri" panose="020F0502020204030204" pitchFamily="34" charset="0"/>
                <a:cs typeface="Calibri" panose="020F0502020204030204" pitchFamily="34" charset="0"/>
              </a:rPr>
              <a:t>in the region through dedicated TA in order to develop a project pipeline and attract potential financiers </a:t>
            </a:r>
          </a:p>
          <a:p>
            <a:pPr marL="457200" indent="-457200">
              <a:buClr>
                <a:srgbClr val="E63329"/>
              </a:buClr>
              <a:buFont typeface="+mj-lt"/>
              <a:buAutoNum type="arabicPeriod"/>
            </a:pPr>
            <a:r>
              <a:rPr lang="en-US" dirty="0">
                <a:latin typeface="Calibri" panose="020F0502020204030204" pitchFamily="34" charset="0"/>
                <a:cs typeface="Calibri" panose="020F0502020204030204" pitchFamily="34" charset="0"/>
              </a:rPr>
              <a:t>Consider the option of </a:t>
            </a:r>
            <a:r>
              <a:rPr lang="en-US" b="1" dirty="0">
                <a:latin typeface="Calibri" panose="020F0502020204030204" pitchFamily="34" charset="0"/>
                <a:cs typeface="Calibri" panose="020F0502020204030204" pitchFamily="34" charset="0"/>
              </a:rPr>
              <a:t>pooling and packaging the investments needed </a:t>
            </a:r>
            <a:r>
              <a:rPr lang="en-US" dirty="0">
                <a:latin typeface="Calibri" panose="020F0502020204030204" pitchFamily="34" charset="0"/>
                <a:cs typeface="Calibri" panose="020F0502020204030204" pitchFamily="34" charset="0"/>
              </a:rPr>
              <a:t>for different ClimaProof interventions in the six Western Balkan countries to ensure sufficient scale for potential financiers. </a:t>
            </a:r>
          </a:p>
          <a:p>
            <a:pPr marL="457200" indent="-457200">
              <a:buClr>
                <a:srgbClr val="E63329"/>
              </a:buClr>
              <a:buFont typeface="+mj-lt"/>
              <a:buAutoNum type="arabicPeriod"/>
            </a:pPr>
            <a:r>
              <a:rPr lang="en-US" dirty="0">
                <a:latin typeface="Calibri" panose="020F0502020204030204" pitchFamily="34" charset="0"/>
                <a:cs typeface="Calibri" panose="020F0502020204030204" pitchFamily="34" charset="0"/>
              </a:rPr>
              <a:t>Explore the creation of an </a:t>
            </a:r>
            <a:r>
              <a:rPr lang="en-US" b="1" dirty="0">
                <a:latin typeface="Calibri" panose="020F0502020204030204" pitchFamily="34" charset="0"/>
                <a:cs typeface="Calibri" panose="020F0502020204030204" pitchFamily="34" charset="0"/>
              </a:rPr>
              <a:t>add-on facility* within the WBIF (or other potential financiers such as GCF) </a:t>
            </a:r>
            <a:r>
              <a:rPr lang="en-US" dirty="0">
                <a:latin typeface="Calibri" panose="020F0502020204030204" pitchFamily="34" charset="0"/>
                <a:cs typeface="Calibri" panose="020F0502020204030204" pitchFamily="34" charset="0"/>
              </a:rPr>
              <a:t>for climate proofing of existing road infrastructure – which would provide access to (concessional) finance and technical assistance programs for packages of projects in Western Balkan region.</a:t>
            </a:r>
          </a:p>
          <a:p>
            <a:pPr marL="0" indent="0">
              <a:buClr>
                <a:srgbClr val="E63329"/>
              </a:buClr>
              <a:buNone/>
            </a:pPr>
            <a:endParaRPr lang="nl-NL" dirty="0"/>
          </a:p>
        </p:txBody>
      </p:sp>
      <p:sp>
        <p:nvSpPr>
          <p:cNvPr id="6" name="Text Placeholder 5">
            <a:extLst>
              <a:ext uri="{FF2B5EF4-FFF2-40B4-BE49-F238E27FC236}">
                <a16:creationId xmlns:a16="http://schemas.microsoft.com/office/drawing/2014/main" id="{826BFCCF-06D4-4F5C-A152-C86E0E20C025}"/>
              </a:ext>
            </a:extLst>
          </p:cNvPr>
          <p:cNvSpPr>
            <a:spLocks noGrp="1"/>
          </p:cNvSpPr>
          <p:nvPr>
            <p:ph type="body" sz="quarter" idx="13"/>
          </p:nvPr>
        </p:nvSpPr>
        <p:spPr/>
        <p:txBody>
          <a:bodyPr/>
          <a:lstStyle/>
          <a:p>
            <a:r>
              <a:rPr lang="en-US" dirty="0"/>
              <a:t>Recommendations and next steps </a:t>
            </a:r>
          </a:p>
        </p:txBody>
      </p:sp>
      <p:sp>
        <p:nvSpPr>
          <p:cNvPr id="4" name="Title 3">
            <a:extLst>
              <a:ext uri="{FF2B5EF4-FFF2-40B4-BE49-F238E27FC236}">
                <a16:creationId xmlns:a16="http://schemas.microsoft.com/office/drawing/2014/main" id="{96737298-FF76-4775-AFC6-1EA389BD50CE}"/>
              </a:ext>
            </a:extLst>
          </p:cNvPr>
          <p:cNvSpPr>
            <a:spLocks noGrp="1"/>
          </p:cNvSpPr>
          <p:nvPr>
            <p:ph type="title"/>
          </p:nvPr>
        </p:nvSpPr>
        <p:spPr/>
        <p:txBody>
          <a:bodyPr>
            <a:normAutofit fontScale="90000"/>
          </a:bodyPr>
          <a:lstStyle/>
          <a:p>
            <a:r>
              <a:rPr lang="en-US" dirty="0"/>
              <a:t>Conclusions and reflections</a:t>
            </a:r>
          </a:p>
        </p:txBody>
      </p:sp>
      <p:sp>
        <p:nvSpPr>
          <p:cNvPr id="8" name="Slide Number Placeholder 2">
            <a:extLst>
              <a:ext uri="{FF2B5EF4-FFF2-40B4-BE49-F238E27FC236}">
                <a16:creationId xmlns:a16="http://schemas.microsoft.com/office/drawing/2014/main" id="{B69CFB35-F921-4522-9B4E-251132DFE476}"/>
              </a:ext>
            </a:extLst>
          </p:cNvPr>
          <p:cNvSpPr>
            <a:spLocks noGrp="1"/>
          </p:cNvSpPr>
          <p:nvPr>
            <p:ph type="sldNum" sz="quarter" idx="20"/>
          </p:nvPr>
        </p:nvSpPr>
        <p:spPr>
          <a:xfrm>
            <a:off x="11313456" y="116495"/>
            <a:ext cx="476811" cy="329224"/>
          </a:xfrm>
        </p:spPr>
        <p:txBody>
          <a:bodyPr/>
          <a:lstStyle/>
          <a:p>
            <a:fld id="{1336C48C-F87C-4E4B-81EF-5027B17D1F61}" type="slidenum">
              <a:rPr lang="en-US" noProof="1" smtClean="0"/>
              <a:pPr/>
              <a:t>24</a:t>
            </a:fld>
            <a:endParaRPr lang="en-US" noProof="1"/>
          </a:p>
        </p:txBody>
      </p:sp>
      <p:sp>
        <p:nvSpPr>
          <p:cNvPr id="9" name="Text Placeholder 6">
            <a:extLst>
              <a:ext uri="{FF2B5EF4-FFF2-40B4-BE49-F238E27FC236}">
                <a16:creationId xmlns:a16="http://schemas.microsoft.com/office/drawing/2014/main" id="{3F33FD17-083D-4FBC-9C33-3D6917C40F0E}"/>
              </a:ext>
            </a:extLst>
          </p:cNvPr>
          <p:cNvSpPr txBox="1">
            <a:spLocks/>
          </p:cNvSpPr>
          <p:nvPr/>
        </p:nvSpPr>
        <p:spPr bwMode="gray">
          <a:xfrm>
            <a:off x="1080581" y="6091238"/>
            <a:ext cx="10008000" cy="347662"/>
          </a:xfrm>
          <a:prstGeom prst="rect">
            <a:avLst/>
          </a:prstGeom>
        </p:spPr>
        <p:txBody>
          <a:bodyPr vert="horz" lIns="0" tIns="0" rIns="0" bIns="0" rtlCol="0">
            <a:noAutofit/>
          </a:bodyPr>
          <a:lstStyle>
            <a:lvl1pPr marL="0" indent="0" algn="l" defTabSz="914400" rtl="0" eaLnBrk="1" latinLnBrk="0" hangingPunct="1">
              <a:lnSpc>
                <a:spcPct val="100000"/>
              </a:lnSpc>
              <a:spcBef>
                <a:spcPts val="1100"/>
              </a:spcBef>
              <a:buClr>
                <a:schemeClr val="tx1"/>
              </a:buClr>
              <a:buSzPct val="100000"/>
              <a:buFontTx/>
              <a:buNone/>
              <a:defRPr lang="en-GB" sz="1500" b="0" i="0" u="none" strike="noStrike" kern="1200" baseline="0" noProof="1" smtClean="0">
                <a:solidFill>
                  <a:srgbClr val="748585"/>
                </a:solidFill>
                <a:latin typeface="+mn-lt"/>
                <a:ea typeface="+mn-ea"/>
                <a:cs typeface="+mn-cs"/>
              </a:defRPr>
            </a:lvl1pPr>
            <a:lvl2pPr marL="720000" indent="-360000" algn="l" defTabSz="914400" rtl="0" eaLnBrk="1" latinLnBrk="0" hangingPunct="1">
              <a:lnSpc>
                <a:spcPct val="100000"/>
              </a:lnSpc>
              <a:spcBef>
                <a:spcPts val="1100"/>
              </a:spcBef>
              <a:buClr>
                <a:schemeClr val="tx1"/>
              </a:buClr>
              <a:buFontTx/>
              <a:buBlip>
                <a:blip r:embed="rId3"/>
              </a:buBlip>
              <a:defRPr lang="en-GB" sz="2200" b="0" kern="1200" noProof="1">
                <a:solidFill>
                  <a:schemeClr val="tx1"/>
                </a:solidFill>
                <a:latin typeface="+mn-lt"/>
                <a:ea typeface="+mn-ea"/>
                <a:cs typeface="+mn-cs"/>
              </a:defRPr>
            </a:lvl2pPr>
            <a:lvl3pPr marL="1080000" indent="-360000" algn="l" defTabSz="914400" rtl="0" eaLnBrk="1" latinLnBrk="0" hangingPunct="1">
              <a:lnSpc>
                <a:spcPct val="100000"/>
              </a:lnSpc>
              <a:spcBef>
                <a:spcPts val="1100"/>
              </a:spcBef>
              <a:buClr>
                <a:schemeClr val="tx1"/>
              </a:buClr>
              <a:buSzPct val="100000"/>
              <a:buFontTx/>
              <a:buBlip>
                <a:blip r:embed="rId3"/>
              </a:buBlip>
              <a:defRPr lang="en-GB" sz="2200" b="0" kern="1200" baseline="0" noProof="1">
                <a:solidFill>
                  <a:schemeClr val="tx1"/>
                </a:solidFill>
                <a:latin typeface="+mn-lt"/>
                <a:ea typeface="+mn-ea"/>
                <a:cs typeface="+mn-cs"/>
              </a:defRPr>
            </a:lvl3pPr>
            <a:lvl4pPr marL="0" indent="0" algn="l" defTabSz="914400" rtl="0" eaLnBrk="1" latinLnBrk="0" hangingPunct="1">
              <a:lnSpc>
                <a:spcPct val="140000"/>
              </a:lnSpc>
              <a:spcBef>
                <a:spcPts val="0"/>
              </a:spcBef>
              <a:buClr>
                <a:schemeClr val="tx2"/>
              </a:buClr>
              <a:buFont typeface="+mj-lt"/>
              <a:buNone/>
              <a:defRPr lang="en-GB" sz="2200" b="0" kern="1200" noProof="1">
                <a:solidFill>
                  <a:schemeClr val="tx2"/>
                </a:solidFill>
                <a:latin typeface="+mn-lt"/>
                <a:ea typeface="+mn-ea"/>
                <a:cs typeface="+mn-cs"/>
              </a:defRPr>
            </a:lvl4pPr>
            <a:lvl5pPr marL="0" indent="0" algn="l" defTabSz="914400" rtl="0" eaLnBrk="1" latinLnBrk="0" hangingPunct="1">
              <a:lnSpc>
                <a:spcPct val="140000"/>
              </a:lnSpc>
              <a:spcBef>
                <a:spcPts val="0"/>
              </a:spcBef>
              <a:buClr>
                <a:schemeClr val="tx2"/>
              </a:buClr>
              <a:buFont typeface="+mj-lt"/>
              <a:buNone/>
              <a:defRPr lang="en-GB" sz="2200" kern="1200" noProof="1">
                <a:solidFill>
                  <a:schemeClr val="tx1"/>
                </a:solidFill>
                <a:latin typeface="+mn-lt"/>
                <a:ea typeface="+mn-ea"/>
                <a:cs typeface="+mn-cs"/>
              </a:defRPr>
            </a:lvl5pPr>
            <a:lvl6pPr marL="360000" indent="0" algn="l" defTabSz="914400" rtl="0" eaLnBrk="1" latinLnBrk="0" hangingPunct="1">
              <a:lnSpc>
                <a:spcPct val="140000"/>
              </a:lnSpc>
              <a:spcBef>
                <a:spcPts val="0"/>
              </a:spcBef>
              <a:buFont typeface="Arial" pitchFamily="34" charset="0"/>
              <a:buNone/>
              <a:defRPr lang="en-GB" sz="2200" kern="1200" noProof="1">
                <a:solidFill>
                  <a:schemeClr val="tx1"/>
                </a:solidFill>
                <a:latin typeface="+mn-lt"/>
                <a:ea typeface="+mn-ea"/>
                <a:cs typeface="+mn-cs"/>
              </a:defRPr>
            </a:lvl6pPr>
            <a:lvl7pPr marL="720000" indent="0" algn="l" defTabSz="914400" rtl="0" eaLnBrk="1" latinLnBrk="0" hangingPunct="1">
              <a:lnSpc>
                <a:spcPct val="140000"/>
              </a:lnSpc>
              <a:spcBef>
                <a:spcPts val="0"/>
              </a:spcBef>
              <a:buFont typeface="Arial" pitchFamily="34" charset="0"/>
              <a:buNone/>
              <a:defRPr lang="en-GB" sz="2200" kern="1200" baseline="0" noProof="1">
                <a:solidFill>
                  <a:schemeClr val="tx1"/>
                </a:solidFill>
                <a:latin typeface="+mn-lt"/>
                <a:ea typeface="+mn-ea"/>
                <a:cs typeface="+mn-cs"/>
              </a:defRPr>
            </a:lvl7pPr>
            <a:lvl8pPr marL="360000" indent="-360000" algn="l" defTabSz="914400" rtl="0" eaLnBrk="1" latinLnBrk="0" hangingPunct="1">
              <a:lnSpc>
                <a:spcPct val="140000"/>
              </a:lnSpc>
              <a:spcBef>
                <a:spcPts val="0"/>
              </a:spcBef>
              <a:buFont typeface="+mj-lt"/>
              <a:buAutoNum type="arabicPeriod"/>
              <a:defRPr lang="en-GB" sz="2200" kern="1200" baseline="0" noProof="1">
                <a:solidFill>
                  <a:schemeClr val="tx1"/>
                </a:solidFill>
                <a:latin typeface="+mn-lt"/>
                <a:ea typeface="+mn-ea"/>
                <a:cs typeface="+mn-cs"/>
              </a:defRPr>
            </a:lvl8pPr>
            <a:lvl9pPr marL="360000" indent="-360000" algn="l" defTabSz="914400" rtl="0" eaLnBrk="1" latinLnBrk="0" hangingPunct="1">
              <a:lnSpc>
                <a:spcPct val="100000"/>
              </a:lnSpc>
              <a:spcBef>
                <a:spcPts val="1100"/>
              </a:spcBef>
              <a:buClr>
                <a:schemeClr val="tx2"/>
              </a:buClr>
              <a:buFont typeface="+mj-lt"/>
              <a:buAutoNum type="arabicPeriod"/>
              <a:defRPr lang="en-GB" sz="2200" kern="1200" baseline="0" noProof="1">
                <a:solidFill>
                  <a:schemeClr val="tx1"/>
                </a:solidFill>
                <a:latin typeface="+mn-lt"/>
                <a:ea typeface="+mn-ea"/>
                <a:cs typeface="+mn-cs"/>
              </a:defRPr>
            </a:lvl9pPr>
          </a:lstStyle>
          <a:p>
            <a:pPr lvl="0"/>
            <a:endParaRPr lang="nl-NL"/>
          </a:p>
        </p:txBody>
      </p:sp>
      <p:sp>
        <p:nvSpPr>
          <p:cNvPr id="7" name="TextBox 6">
            <a:extLst>
              <a:ext uri="{FF2B5EF4-FFF2-40B4-BE49-F238E27FC236}">
                <a16:creationId xmlns:a16="http://schemas.microsoft.com/office/drawing/2014/main" id="{D25C8007-6407-4387-AE5A-82193940124D}"/>
              </a:ext>
            </a:extLst>
          </p:cNvPr>
          <p:cNvSpPr txBox="1"/>
          <p:nvPr/>
        </p:nvSpPr>
        <p:spPr>
          <a:xfrm>
            <a:off x="1397694" y="5517006"/>
            <a:ext cx="7030690" cy="677108"/>
          </a:xfrm>
          <a:prstGeom prst="rect">
            <a:avLst/>
          </a:prstGeom>
          <a:noFill/>
        </p:spPr>
        <p:txBody>
          <a:bodyPr wrap="square" lIns="0" tIns="0" rIns="0" bIns="0" rtlCol="0">
            <a:spAutoFit/>
          </a:bodyPr>
          <a:lstStyle/>
          <a:p>
            <a:r>
              <a:rPr lang="en-US" dirty="0"/>
              <a:t>*</a:t>
            </a:r>
            <a:r>
              <a:rPr lang="en-US" sz="1300" i="1" dirty="0"/>
              <a:t>with financing coming from the host fund, the add-on facility could take the form of a dedicated project development and preparation facility, preparing projects for investment by existing financing windows (for example WBIF or GCF) </a:t>
            </a:r>
          </a:p>
        </p:txBody>
      </p:sp>
    </p:spTree>
    <p:extLst>
      <p:ext uri="{BB962C8B-B14F-4D97-AF65-F5344CB8AC3E}">
        <p14:creationId xmlns:p14="http://schemas.microsoft.com/office/powerpoint/2010/main" val="4272777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26BFCCF-06D4-4F5C-A152-C86E0E20C025}"/>
              </a:ext>
            </a:extLst>
          </p:cNvPr>
          <p:cNvSpPr>
            <a:spLocks noGrp="1"/>
          </p:cNvSpPr>
          <p:nvPr>
            <p:ph type="body" sz="quarter" idx="13"/>
          </p:nvPr>
        </p:nvSpPr>
        <p:spPr>
          <a:xfrm>
            <a:off x="1145268" y="3783819"/>
            <a:ext cx="10008000" cy="390240"/>
          </a:xfrm>
        </p:spPr>
        <p:txBody>
          <a:bodyPr>
            <a:noAutofit/>
          </a:bodyPr>
          <a:lstStyle/>
          <a:p>
            <a:r>
              <a:rPr lang="en-US" sz="2000" dirty="0"/>
              <a:t>Feel free to reach out to me with any questions on </a:t>
            </a:r>
            <a:r>
              <a:rPr lang="en-US" sz="2000" b="1" dirty="0"/>
              <a:t>jeroen.trimpeburger@rebelgroup.com</a:t>
            </a:r>
          </a:p>
        </p:txBody>
      </p:sp>
      <p:sp>
        <p:nvSpPr>
          <p:cNvPr id="4" name="Title 3">
            <a:extLst>
              <a:ext uri="{FF2B5EF4-FFF2-40B4-BE49-F238E27FC236}">
                <a16:creationId xmlns:a16="http://schemas.microsoft.com/office/drawing/2014/main" id="{96737298-FF76-4775-AFC6-1EA389BD50CE}"/>
              </a:ext>
            </a:extLst>
          </p:cNvPr>
          <p:cNvSpPr>
            <a:spLocks noGrp="1"/>
          </p:cNvSpPr>
          <p:nvPr>
            <p:ph type="title"/>
          </p:nvPr>
        </p:nvSpPr>
        <p:spPr>
          <a:xfrm>
            <a:off x="1080581" y="3154083"/>
            <a:ext cx="10008000" cy="390116"/>
          </a:xfrm>
        </p:spPr>
        <p:txBody>
          <a:bodyPr>
            <a:noAutofit/>
          </a:bodyPr>
          <a:lstStyle/>
          <a:p>
            <a:r>
              <a:rPr lang="en-US" sz="4000" dirty="0"/>
              <a:t>Thank you!</a:t>
            </a:r>
          </a:p>
        </p:txBody>
      </p:sp>
      <p:sp>
        <p:nvSpPr>
          <p:cNvPr id="8" name="Slide Number Placeholder 2">
            <a:extLst>
              <a:ext uri="{FF2B5EF4-FFF2-40B4-BE49-F238E27FC236}">
                <a16:creationId xmlns:a16="http://schemas.microsoft.com/office/drawing/2014/main" id="{B69CFB35-F921-4522-9B4E-251132DFE476}"/>
              </a:ext>
            </a:extLst>
          </p:cNvPr>
          <p:cNvSpPr>
            <a:spLocks noGrp="1"/>
          </p:cNvSpPr>
          <p:nvPr>
            <p:ph type="sldNum" sz="quarter" idx="20"/>
          </p:nvPr>
        </p:nvSpPr>
        <p:spPr>
          <a:xfrm>
            <a:off x="11313456" y="116495"/>
            <a:ext cx="476811" cy="329224"/>
          </a:xfrm>
        </p:spPr>
        <p:txBody>
          <a:bodyPr/>
          <a:lstStyle/>
          <a:p>
            <a:fld id="{1336C48C-F87C-4E4B-81EF-5027B17D1F61}" type="slidenum">
              <a:rPr lang="en-US" noProof="1" smtClean="0"/>
              <a:pPr/>
              <a:t>25</a:t>
            </a:fld>
            <a:endParaRPr lang="en-US" noProof="1"/>
          </a:p>
        </p:txBody>
      </p:sp>
      <p:sp>
        <p:nvSpPr>
          <p:cNvPr id="9" name="Text Placeholder 6">
            <a:extLst>
              <a:ext uri="{FF2B5EF4-FFF2-40B4-BE49-F238E27FC236}">
                <a16:creationId xmlns:a16="http://schemas.microsoft.com/office/drawing/2014/main" id="{3F33FD17-083D-4FBC-9C33-3D6917C40F0E}"/>
              </a:ext>
            </a:extLst>
          </p:cNvPr>
          <p:cNvSpPr txBox="1">
            <a:spLocks/>
          </p:cNvSpPr>
          <p:nvPr/>
        </p:nvSpPr>
        <p:spPr bwMode="gray">
          <a:xfrm>
            <a:off x="1080581" y="6091238"/>
            <a:ext cx="10008000" cy="347662"/>
          </a:xfrm>
          <a:prstGeom prst="rect">
            <a:avLst/>
          </a:prstGeom>
        </p:spPr>
        <p:txBody>
          <a:bodyPr vert="horz" lIns="0" tIns="0" rIns="0" bIns="0" rtlCol="0">
            <a:noAutofit/>
          </a:bodyPr>
          <a:lstStyle>
            <a:lvl1pPr marL="0" indent="0" algn="l" defTabSz="914400" rtl="0" eaLnBrk="1" latinLnBrk="0" hangingPunct="1">
              <a:lnSpc>
                <a:spcPct val="100000"/>
              </a:lnSpc>
              <a:spcBef>
                <a:spcPts val="1100"/>
              </a:spcBef>
              <a:buClr>
                <a:schemeClr val="tx1"/>
              </a:buClr>
              <a:buSzPct val="100000"/>
              <a:buFontTx/>
              <a:buNone/>
              <a:defRPr lang="en-GB" sz="1500" b="0" i="0" u="none" strike="noStrike" kern="1200" baseline="0" noProof="1" smtClean="0">
                <a:solidFill>
                  <a:srgbClr val="748585"/>
                </a:solidFill>
                <a:latin typeface="+mn-lt"/>
                <a:ea typeface="+mn-ea"/>
                <a:cs typeface="+mn-cs"/>
              </a:defRPr>
            </a:lvl1pPr>
            <a:lvl2pPr marL="720000" indent="-360000" algn="l" defTabSz="914400" rtl="0" eaLnBrk="1" latinLnBrk="0" hangingPunct="1">
              <a:lnSpc>
                <a:spcPct val="100000"/>
              </a:lnSpc>
              <a:spcBef>
                <a:spcPts val="1100"/>
              </a:spcBef>
              <a:buClr>
                <a:schemeClr val="tx1"/>
              </a:buClr>
              <a:buFontTx/>
              <a:buBlip>
                <a:blip r:embed="rId3"/>
              </a:buBlip>
              <a:defRPr lang="en-GB" sz="2200" b="0" kern="1200" noProof="1">
                <a:solidFill>
                  <a:schemeClr val="tx1"/>
                </a:solidFill>
                <a:latin typeface="+mn-lt"/>
                <a:ea typeface="+mn-ea"/>
                <a:cs typeface="+mn-cs"/>
              </a:defRPr>
            </a:lvl2pPr>
            <a:lvl3pPr marL="1080000" indent="-360000" algn="l" defTabSz="914400" rtl="0" eaLnBrk="1" latinLnBrk="0" hangingPunct="1">
              <a:lnSpc>
                <a:spcPct val="100000"/>
              </a:lnSpc>
              <a:spcBef>
                <a:spcPts val="1100"/>
              </a:spcBef>
              <a:buClr>
                <a:schemeClr val="tx1"/>
              </a:buClr>
              <a:buSzPct val="100000"/>
              <a:buFontTx/>
              <a:buBlip>
                <a:blip r:embed="rId3"/>
              </a:buBlip>
              <a:defRPr lang="en-GB" sz="2200" b="0" kern="1200" baseline="0" noProof="1">
                <a:solidFill>
                  <a:schemeClr val="tx1"/>
                </a:solidFill>
                <a:latin typeface="+mn-lt"/>
                <a:ea typeface="+mn-ea"/>
                <a:cs typeface="+mn-cs"/>
              </a:defRPr>
            </a:lvl3pPr>
            <a:lvl4pPr marL="0" indent="0" algn="l" defTabSz="914400" rtl="0" eaLnBrk="1" latinLnBrk="0" hangingPunct="1">
              <a:lnSpc>
                <a:spcPct val="140000"/>
              </a:lnSpc>
              <a:spcBef>
                <a:spcPts val="0"/>
              </a:spcBef>
              <a:buClr>
                <a:schemeClr val="tx2"/>
              </a:buClr>
              <a:buFont typeface="+mj-lt"/>
              <a:buNone/>
              <a:defRPr lang="en-GB" sz="2200" b="0" kern="1200" noProof="1">
                <a:solidFill>
                  <a:schemeClr val="tx2"/>
                </a:solidFill>
                <a:latin typeface="+mn-lt"/>
                <a:ea typeface="+mn-ea"/>
                <a:cs typeface="+mn-cs"/>
              </a:defRPr>
            </a:lvl4pPr>
            <a:lvl5pPr marL="0" indent="0" algn="l" defTabSz="914400" rtl="0" eaLnBrk="1" latinLnBrk="0" hangingPunct="1">
              <a:lnSpc>
                <a:spcPct val="140000"/>
              </a:lnSpc>
              <a:spcBef>
                <a:spcPts val="0"/>
              </a:spcBef>
              <a:buClr>
                <a:schemeClr val="tx2"/>
              </a:buClr>
              <a:buFont typeface="+mj-lt"/>
              <a:buNone/>
              <a:defRPr lang="en-GB" sz="2200" kern="1200" noProof="1">
                <a:solidFill>
                  <a:schemeClr val="tx1"/>
                </a:solidFill>
                <a:latin typeface="+mn-lt"/>
                <a:ea typeface="+mn-ea"/>
                <a:cs typeface="+mn-cs"/>
              </a:defRPr>
            </a:lvl5pPr>
            <a:lvl6pPr marL="360000" indent="0" algn="l" defTabSz="914400" rtl="0" eaLnBrk="1" latinLnBrk="0" hangingPunct="1">
              <a:lnSpc>
                <a:spcPct val="140000"/>
              </a:lnSpc>
              <a:spcBef>
                <a:spcPts val="0"/>
              </a:spcBef>
              <a:buFont typeface="Arial" pitchFamily="34" charset="0"/>
              <a:buNone/>
              <a:defRPr lang="en-GB" sz="2200" kern="1200" noProof="1">
                <a:solidFill>
                  <a:schemeClr val="tx1"/>
                </a:solidFill>
                <a:latin typeface="+mn-lt"/>
                <a:ea typeface="+mn-ea"/>
                <a:cs typeface="+mn-cs"/>
              </a:defRPr>
            </a:lvl6pPr>
            <a:lvl7pPr marL="720000" indent="0" algn="l" defTabSz="914400" rtl="0" eaLnBrk="1" latinLnBrk="0" hangingPunct="1">
              <a:lnSpc>
                <a:spcPct val="140000"/>
              </a:lnSpc>
              <a:spcBef>
                <a:spcPts val="0"/>
              </a:spcBef>
              <a:buFont typeface="Arial" pitchFamily="34" charset="0"/>
              <a:buNone/>
              <a:defRPr lang="en-GB" sz="2200" kern="1200" baseline="0" noProof="1">
                <a:solidFill>
                  <a:schemeClr val="tx1"/>
                </a:solidFill>
                <a:latin typeface="+mn-lt"/>
                <a:ea typeface="+mn-ea"/>
                <a:cs typeface="+mn-cs"/>
              </a:defRPr>
            </a:lvl7pPr>
            <a:lvl8pPr marL="360000" indent="-360000" algn="l" defTabSz="914400" rtl="0" eaLnBrk="1" latinLnBrk="0" hangingPunct="1">
              <a:lnSpc>
                <a:spcPct val="140000"/>
              </a:lnSpc>
              <a:spcBef>
                <a:spcPts val="0"/>
              </a:spcBef>
              <a:buFont typeface="+mj-lt"/>
              <a:buAutoNum type="arabicPeriod"/>
              <a:defRPr lang="en-GB" sz="2200" kern="1200" baseline="0" noProof="1">
                <a:solidFill>
                  <a:schemeClr val="tx1"/>
                </a:solidFill>
                <a:latin typeface="+mn-lt"/>
                <a:ea typeface="+mn-ea"/>
                <a:cs typeface="+mn-cs"/>
              </a:defRPr>
            </a:lvl8pPr>
            <a:lvl9pPr marL="360000" indent="-360000" algn="l" defTabSz="914400" rtl="0" eaLnBrk="1" latinLnBrk="0" hangingPunct="1">
              <a:lnSpc>
                <a:spcPct val="100000"/>
              </a:lnSpc>
              <a:spcBef>
                <a:spcPts val="1100"/>
              </a:spcBef>
              <a:buClr>
                <a:schemeClr val="tx2"/>
              </a:buClr>
              <a:buFont typeface="+mj-lt"/>
              <a:buAutoNum type="arabicPeriod"/>
              <a:defRPr lang="en-GB" sz="2200" kern="1200" baseline="0" noProof="1">
                <a:solidFill>
                  <a:schemeClr val="tx1"/>
                </a:solidFill>
                <a:latin typeface="+mn-lt"/>
                <a:ea typeface="+mn-ea"/>
                <a:cs typeface="+mn-cs"/>
              </a:defRPr>
            </a:lvl9pPr>
          </a:lstStyle>
          <a:p>
            <a:pPr lvl="0"/>
            <a:endParaRPr lang="nl-NL"/>
          </a:p>
        </p:txBody>
      </p:sp>
    </p:spTree>
    <p:extLst>
      <p:ext uri="{BB962C8B-B14F-4D97-AF65-F5344CB8AC3E}">
        <p14:creationId xmlns:p14="http://schemas.microsoft.com/office/powerpoint/2010/main" val="1260617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8E97-1D7C-F773-8AA5-08A8001FA27F}"/>
              </a:ext>
            </a:extLst>
          </p:cNvPr>
          <p:cNvSpPr>
            <a:spLocks noGrp="1"/>
          </p:cNvSpPr>
          <p:nvPr>
            <p:ph type="title"/>
          </p:nvPr>
        </p:nvSpPr>
        <p:spPr>
          <a:xfrm>
            <a:off x="346364" y="180109"/>
            <a:ext cx="8811491" cy="1750291"/>
          </a:xfrm>
        </p:spPr>
        <p:txBody>
          <a:bodyPr>
            <a:normAutofit fontScale="90000"/>
          </a:bodyPr>
          <a:lstStyle/>
          <a:p>
            <a:r>
              <a:rPr lang="en-US" sz="3600" b="1" dirty="0">
                <a:solidFill>
                  <a:schemeClr val="accent2">
                    <a:lumMod val="75000"/>
                  </a:schemeClr>
                </a:solidFill>
                <a:effectLst>
                  <a:outerShdw blurRad="38100" dist="38100" dir="2700000" algn="tl">
                    <a:srgbClr val="000000">
                      <a:alpha val="43137"/>
                    </a:srgbClr>
                  </a:outerShdw>
                </a:effectLst>
              </a:rPr>
              <a:t>Overview of financing climate proofing in Western Balkan</a:t>
            </a:r>
            <a:br>
              <a:rPr lang="bs-Latn-BA" b="1" dirty="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en-US" dirty="0"/>
            </a:br>
            <a:endParaRPr lang="bs-Latn-BA" sz="2200" dirty="0"/>
          </a:p>
        </p:txBody>
      </p:sp>
      <p:sp>
        <p:nvSpPr>
          <p:cNvPr id="3" name="Content Placeholder 2">
            <a:extLst>
              <a:ext uri="{FF2B5EF4-FFF2-40B4-BE49-F238E27FC236}">
                <a16:creationId xmlns:a16="http://schemas.microsoft.com/office/drawing/2014/main" id="{60823196-264A-58BD-435F-1A134A2ED472}"/>
              </a:ext>
            </a:extLst>
          </p:cNvPr>
          <p:cNvSpPr>
            <a:spLocks noGrp="1"/>
          </p:cNvSpPr>
          <p:nvPr>
            <p:ph idx="1"/>
          </p:nvPr>
        </p:nvSpPr>
        <p:spPr>
          <a:xfrm>
            <a:off x="677334" y="1801091"/>
            <a:ext cx="9103975" cy="4696691"/>
          </a:xfrm>
        </p:spPr>
        <p:txBody>
          <a:bodyPr>
            <a:normAutofit lnSpcReduction="10000"/>
          </a:bodyPr>
          <a:lstStyle/>
          <a:p>
            <a:pPr algn="just">
              <a:lnSpc>
                <a:spcPct val="107000"/>
              </a:lnSpc>
              <a:spcAft>
                <a:spcPts val="800"/>
              </a:spcAft>
            </a:pPr>
            <a:r>
              <a:rPr lang="en-US" sz="2200" b="1" dirty="0">
                <a:solidFill>
                  <a:schemeClr val="accent2">
                    <a:lumMod val="75000"/>
                  </a:schemeClr>
                </a:solidFill>
                <a:effectLst>
                  <a:outerShdw blurRad="38100" dist="38100" dir="2700000" algn="tl">
                    <a:srgbClr val="000000">
                      <a:alpha val="43137"/>
                    </a:srgbClr>
                  </a:outerShdw>
                </a:effectLst>
              </a:rPr>
              <a:t>Albania</a:t>
            </a:r>
          </a:p>
          <a:p>
            <a:r>
              <a:rPr lang="en-US" sz="1600" dirty="0">
                <a:effectLst/>
                <a:latin typeface="Calibri" panose="020F0502020204030204" pitchFamily="34" charset="0"/>
                <a:ea typeface="Calibri" panose="020F0502020204030204" pitchFamily="34" charset="0"/>
                <a:cs typeface="Times New Roman" panose="02020603050405020304" pitchFamily="18" charset="0"/>
              </a:rPr>
              <a:t>The Ministry of Finance developed a </a:t>
            </a:r>
            <a:r>
              <a:rPr lang="en-US" sz="1600" i="1"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Guideline on the preparation of the Mid-Term Budget Program 2018-2020 </a:t>
            </a:r>
            <a:r>
              <a:rPr lang="en-US" sz="1600" dirty="0">
                <a:effectLst/>
                <a:latin typeface="Calibri" panose="020F0502020204030204" pitchFamily="34" charset="0"/>
                <a:ea typeface="Calibri" panose="020F0502020204030204" pitchFamily="34" charset="0"/>
                <a:cs typeface="Times New Roman" panose="02020603050405020304" pitchFamily="18" charset="0"/>
              </a:rPr>
              <a:t>that addressed cross-sectoral issues related to climate change resulting from the ratification of the Paris Agreement</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dirty="0">
                <a:effectLst/>
                <a:latin typeface="Calibri" panose="020F0502020204030204" pitchFamily="34" charset="0"/>
                <a:ea typeface="Calibri" panose="020F0502020204030204" pitchFamily="34" charset="0"/>
                <a:cs typeface="Times New Roman" panose="02020603050405020304" pitchFamily="18" charset="0"/>
              </a:rPr>
              <a:t>The National Adaptation Plan (NAP) was drafted by GIZ as a stand-alone document in the form of a Climate Adaptation Strategy (CAS)</a:t>
            </a:r>
            <a:endParaRPr lang="bs-Latn-BA" dirty="0">
              <a:latin typeface="Calibri" panose="020F0502020204030204" pitchFamily="34" charset="0"/>
              <a:ea typeface="Calibri" panose="020F0502020204030204" pitchFamily="34" charset="0"/>
              <a:cs typeface="Times New Roman" panose="02020603050405020304" pitchFamily="18" charset="0"/>
            </a:endParaRPr>
          </a:p>
          <a:p>
            <a:r>
              <a:rPr lang="en-US" sz="1600" dirty="0">
                <a:effectLst/>
                <a:latin typeface="Calibri" panose="020F0502020204030204" pitchFamily="34" charset="0"/>
                <a:ea typeface="Calibri" panose="020F0502020204030204" pitchFamily="34" charset="0"/>
                <a:cs typeface="Times New Roman" panose="02020603050405020304" pitchFamily="18" charset="0"/>
              </a:rPr>
              <a:t>Albania has not adopted a National Adaptation Strategy on climate that stands as a separate document.</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Implementing policies building and strengthening resilience to climate-related and natural hazards would be an important step towards progress.</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Environmental taxes are considered as an economic instrument to control pollution and management of natural resources and are designed to influence the behavior of businesses, producers and consumers. </a:t>
            </a:r>
            <a:endParaRPr lang="bs-Latn-BA" sz="16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Albania is currently implementing a total of 5TEN-T Projects, with a combined value of 479 million EUR (264 million EUR on the Core Network and 215 million EUR on the Comprehensive Network).</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bs-Latn-BA" b="1" dirty="0">
              <a:solidFill>
                <a:srgbClr val="538135"/>
              </a:solidFill>
              <a:latin typeface="Calibri Light" panose="020F0302020204030204" pitchFamily="34" charset="0"/>
              <a:cs typeface="Times New Roman" panose="02020603050405020304" pitchFamily="18" charset="0"/>
            </a:endParaRPr>
          </a:p>
          <a:p>
            <a:endParaRPr lang="bs-Latn-BA" dirty="0"/>
          </a:p>
        </p:txBody>
      </p:sp>
      <p:pic>
        <p:nvPicPr>
          <p:cNvPr id="5" name="Picture 4">
            <a:extLst>
              <a:ext uri="{FF2B5EF4-FFF2-40B4-BE49-F238E27FC236}">
                <a16:creationId xmlns:a16="http://schemas.microsoft.com/office/drawing/2014/main" id="{F1D8A69A-7D9F-C213-C889-D3BD07C726AD}"/>
              </a:ext>
            </a:extLst>
          </p:cNvPr>
          <p:cNvPicPr>
            <a:picLocks noChangeAspect="1"/>
          </p:cNvPicPr>
          <p:nvPr/>
        </p:nvPicPr>
        <p:blipFill>
          <a:blip r:embed="rId2"/>
          <a:stretch>
            <a:fillRect/>
          </a:stretch>
        </p:blipFill>
        <p:spPr>
          <a:xfrm>
            <a:off x="7595948" y="934749"/>
            <a:ext cx="1962150" cy="1247775"/>
          </a:xfrm>
          <a:prstGeom prst="rect">
            <a:avLst/>
          </a:prstGeom>
        </p:spPr>
      </p:pic>
    </p:spTree>
    <p:extLst>
      <p:ext uri="{BB962C8B-B14F-4D97-AF65-F5344CB8AC3E}">
        <p14:creationId xmlns:p14="http://schemas.microsoft.com/office/powerpoint/2010/main" val="2490079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8E97-1D7C-F773-8AA5-08A8001FA27F}"/>
              </a:ext>
            </a:extLst>
          </p:cNvPr>
          <p:cNvSpPr>
            <a:spLocks noGrp="1"/>
          </p:cNvSpPr>
          <p:nvPr>
            <p:ph type="title"/>
          </p:nvPr>
        </p:nvSpPr>
        <p:spPr>
          <a:xfrm>
            <a:off x="346364" y="180109"/>
            <a:ext cx="8811491" cy="1750291"/>
          </a:xfrm>
        </p:spPr>
        <p:txBody>
          <a:bodyPr>
            <a:normAutofit fontScale="90000"/>
          </a:bodyPr>
          <a:lstStyle/>
          <a:p>
            <a:r>
              <a:rPr lang="en-US" sz="3600" b="1" dirty="0">
                <a:solidFill>
                  <a:schemeClr val="accent2">
                    <a:lumMod val="75000"/>
                  </a:schemeClr>
                </a:solidFill>
                <a:effectLst>
                  <a:outerShdw blurRad="38100" dist="38100" dir="2700000" algn="tl">
                    <a:srgbClr val="000000">
                      <a:alpha val="43137"/>
                    </a:srgbClr>
                  </a:outerShdw>
                </a:effectLst>
              </a:rPr>
              <a:t>Overview of financing climate proofing in Western Balkan</a:t>
            </a:r>
            <a:br>
              <a:rPr lang="bs-Latn-BA" b="1" dirty="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en-US" dirty="0"/>
            </a:br>
            <a:endParaRPr lang="bs-Latn-BA" sz="2200" dirty="0"/>
          </a:p>
        </p:txBody>
      </p:sp>
      <p:sp>
        <p:nvSpPr>
          <p:cNvPr id="3" name="Content Placeholder 2">
            <a:extLst>
              <a:ext uri="{FF2B5EF4-FFF2-40B4-BE49-F238E27FC236}">
                <a16:creationId xmlns:a16="http://schemas.microsoft.com/office/drawing/2014/main" id="{60823196-264A-58BD-435F-1A134A2ED472}"/>
              </a:ext>
            </a:extLst>
          </p:cNvPr>
          <p:cNvSpPr>
            <a:spLocks noGrp="1"/>
          </p:cNvSpPr>
          <p:nvPr>
            <p:ph idx="1"/>
          </p:nvPr>
        </p:nvSpPr>
        <p:spPr>
          <a:xfrm>
            <a:off x="677334" y="1801091"/>
            <a:ext cx="9103975" cy="4696691"/>
          </a:xfrm>
        </p:spPr>
        <p:txBody>
          <a:bodyPr>
            <a:normAutofit/>
          </a:bodyPr>
          <a:lstStyle/>
          <a:p>
            <a:pPr algn="just">
              <a:lnSpc>
                <a:spcPct val="107000"/>
              </a:lnSpc>
              <a:spcAft>
                <a:spcPts val="800"/>
              </a:spcAft>
            </a:pPr>
            <a:r>
              <a:rPr lang="en-US" sz="2200" b="1" dirty="0">
                <a:solidFill>
                  <a:schemeClr val="accent2">
                    <a:lumMod val="75000"/>
                  </a:schemeClr>
                </a:solidFill>
                <a:effectLst>
                  <a:outerShdw blurRad="38100" dist="38100" dir="2700000" algn="tl">
                    <a:srgbClr val="000000">
                      <a:alpha val="43137"/>
                    </a:srgbClr>
                  </a:outerShdw>
                </a:effectLst>
              </a:rPr>
              <a:t>Bosnia and Herzegovina</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Current economic instruments to climate change mitigation and adaptation are mainly focused on taxes and excise duties on fuel, taxes on the use of natural resources and taxes on the use of forests.</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Law on Roads in FBiH</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Law on Public Roads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Law on Roads in BD</a:t>
            </a:r>
            <a:r>
              <a:rPr lang="en-US" sz="1800" dirty="0">
                <a:effectLst/>
                <a:latin typeface="Calibri" panose="020F0502020204030204" pitchFamily="34" charset="0"/>
                <a:ea typeface="Calibri" panose="020F0502020204030204" pitchFamily="34" charset="0"/>
                <a:cs typeface="Times New Roman" panose="02020603050405020304" pitchFamily="18" charset="0"/>
              </a:rPr>
              <a:t> define rules on management, planning, </a:t>
            </a:r>
            <a:r>
              <a:rPr lang="en-US" sz="18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financing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construction, reconstruction, maintenance and protection of public roads and public-private-partnerships and monitoring in this regard, but climate proofing measures have not yet been integrated.</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Bosnia and Herzegovina is currently implementing a total of 20 TEN-T projects, with a combined value of 2.277 billion EUR.</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r>
              <a:rPr lang="bs-Latn-BA" sz="1800" dirty="0">
                <a:effectLst/>
                <a:latin typeface="Calibri" panose="020F0502020204030204" pitchFamily="34" charset="0"/>
                <a:ea typeface="Calibri" panose="020F0502020204030204" pitchFamily="34" charset="0"/>
                <a:cs typeface="Times New Roman" panose="02020603050405020304" pitchFamily="18" charset="0"/>
              </a:rPr>
              <a:t>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pecial</a:t>
            </a:r>
            <a:r>
              <a:rPr lang="en-US" sz="1800" dirty="0">
                <a:effectLst/>
                <a:latin typeface="Calibri" panose="020F0502020204030204" pitchFamily="34" charset="0"/>
                <a:ea typeface="Calibri" panose="020F0502020204030204" pitchFamily="34" charset="0"/>
                <a:cs typeface="Times New Roman" panose="02020603050405020304" pitchFamily="18" charset="0"/>
              </a:rPr>
              <a:t> environmental fees for air pollution from certain polluters as well as the for the motor vehicles pollution.</a:t>
            </a:r>
            <a:endParaRPr lang="bs-Latn-BA" b="1" dirty="0">
              <a:solidFill>
                <a:srgbClr val="538135"/>
              </a:solidFill>
              <a:latin typeface="Calibri Light" panose="020F0302020204030204" pitchFamily="34" charset="0"/>
              <a:cs typeface="Times New Roman" panose="02020603050405020304" pitchFamily="18" charset="0"/>
            </a:endParaRPr>
          </a:p>
          <a:p>
            <a:endParaRPr lang="bs-Latn-BA" dirty="0"/>
          </a:p>
        </p:txBody>
      </p:sp>
      <p:pic>
        <p:nvPicPr>
          <p:cNvPr id="6" name="Picture 5">
            <a:extLst>
              <a:ext uri="{FF2B5EF4-FFF2-40B4-BE49-F238E27FC236}">
                <a16:creationId xmlns:a16="http://schemas.microsoft.com/office/drawing/2014/main" id="{F8A5459E-D8FD-7364-6930-1129192072D0}"/>
              </a:ext>
            </a:extLst>
          </p:cNvPr>
          <p:cNvPicPr>
            <a:picLocks noChangeAspect="1"/>
          </p:cNvPicPr>
          <p:nvPr/>
        </p:nvPicPr>
        <p:blipFill>
          <a:blip r:embed="rId2"/>
          <a:stretch>
            <a:fillRect/>
          </a:stretch>
        </p:blipFill>
        <p:spPr>
          <a:xfrm>
            <a:off x="7660025" y="1055254"/>
            <a:ext cx="1828800" cy="1200150"/>
          </a:xfrm>
          <a:prstGeom prst="rect">
            <a:avLst/>
          </a:prstGeom>
        </p:spPr>
      </p:pic>
    </p:spTree>
    <p:extLst>
      <p:ext uri="{BB962C8B-B14F-4D97-AF65-F5344CB8AC3E}">
        <p14:creationId xmlns:p14="http://schemas.microsoft.com/office/powerpoint/2010/main" val="2465251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8E97-1D7C-F773-8AA5-08A8001FA27F}"/>
              </a:ext>
            </a:extLst>
          </p:cNvPr>
          <p:cNvSpPr>
            <a:spLocks noGrp="1"/>
          </p:cNvSpPr>
          <p:nvPr>
            <p:ph type="title"/>
          </p:nvPr>
        </p:nvSpPr>
        <p:spPr>
          <a:xfrm>
            <a:off x="346364" y="180109"/>
            <a:ext cx="8811491" cy="1750291"/>
          </a:xfrm>
        </p:spPr>
        <p:txBody>
          <a:bodyPr>
            <a:normAutofit fontScale="90000"/>
          </a:bodyPr>
          <a:lstStyle/>
          <a:p>
            <a:r>
              <a:rPr lang="en-US" sz="3600" b="1" dirty="0">
                <a:solidFill>
                  <a:schemeClr val="accent2">
                    <a:lumMod val="75000"/>
                  </a:schemeClr>
                </a:solidFill>
                <a:effectLst>
                  <a:outerShdw blurRad="38100" dist="38100" dir="2700000" algn="tl">
                    <a:srgbClr val="000000">
                      <a:alpha val="43137"/>
                    </a:srgbClr>
                  </a:outerShdw>
                </a:effectLst>
              </a:rPr>
              <a:t>Overview of financing climate proofing in Western Balkan</a:t>
            </a:r>
            <a:br>
              <a:rPr lang="bs-Latn-BA" b="1" dirty="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en-US" dirty="0"/>
            </a:br>
            <a:endParaRPr lang="bs-Latn-BA" sz="2200" dirty="0"/>
          </a:p>
        </p:txBody>
      </p:sp>
      <p:sp>
        <p:nvSpPr>
          <p:cNvPr id="3" name="Content Placeholder 2">
            <a:extLst>
              <a:ext uri="{FF2B5EF4-FFF2-40B4-BE49-F238E27FC236}">
                <a16:creationId xmlns:a16="http://schemas.microsoft.com/office/drawing/2014/main" id="{60823196-264A-58BD-435F-1A134A2ED472}"/>
              </a:ext>
            </a:extLst>
          </p:cNvPr>
          <p:cNvSpPr>
            <a:spLocks noGrp="1"/>
          </p:cNvSpPr>
          <p:nvPr>
            <p:ph idx="1"/>
          </p:nvPr>
        </p:nvSpPr>
        <p:spPr>
          <a:xfrm>
            <a:off x="677334" y="1801091"/>
            <a:ext cx="9103975" cy="4696691"/>
          </a:xfrm>
        </p:spPr>
        <p:txBody>
          <a:bodyPr>
            <a:normAutofit fontScale="92500" lnSpcReduction="10000"/>
          </a:bodyPr>
          <a:lstStyle/>
          <a:p>
            <a:pPr algn="just">
              <a:lnSpc>
                <a:spcPct val="107000"/>
              </a:lnSpc>
              <a:spcAft>
                <a:spcPts val="800"/>
              </a:spcAft>
            </a:pPr>
            <a:r>
              <a:rPr lang="en-US" sz="2200" b="1" dirty="0">
                <a:solidFill>
                  <a:schemeClr val="accent2">
                    <a:lumMod val="75000"/>
                  </a:schemeClr>
                </a:solidFill>
                <a:effectLst>
                  <a:outerShdw blurRad="38100" dist="38100" dir="2700000" algn="tl">
                    <a:srgbClr val="000000">
                      <a:alpha val="43137"/>
                    </a:srgbClr>
                  </a:outerShdw>
                </a:effectLst>
              </a:rPr>
              <a:t>Kosovo*</a:t>
            </a:r>
            <a:endParaRPr lang="bs-Latn-BA" sz="2200" b="1" dirty="0">
              <a:solidFill>
                <a:schemeClr val="accent2">
                  <a:lumMod val="75000"/>
                </a:schemeClr>
              </a:solidFill>
              <a:effectLst>
                <a:outerShdw blurRad="38100" dist="38100" dir="2700000" algn="tl">
                  <a:srgbClr val="000000">
                    <a:alpha val="43137"/>
                  </a:srgbClr>
                </a:outerShdw>
              </a:effectLst>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Strategy for Environment Protection, highlight </a:t>
            </a:r>
            <a:r>
              <a:rPr lang="bs-Latn-BA" sz="1800" dirty="0">
                <a:effectLst/>
                <a:latin typeface="Calibri" panose="020F0502020204030204" pitchFamily="34" charset="0"/>
                <a:ea typeface="Calibri" panose="020F0502020204030204" pitchFamily="34" charset="0"/>
                <a:cs typeface="Times New Roman" panose="02020603050405020304" pitchFamily="18" charset="0"/>
              </a:rPr>
              <a:t>a </a:t>
            </a:r>
            <a:r>
              <a:rPr lang="en-US" sz="1800" dirty="0">
                <a:effectLst/>
                <a:latin typeface="Calibri" panose="020F0502020204030204" pitchFamily="34" charset="0"/>
                <a:ea typeface="Calibri" panose="020F0502020204030204" pitchFamily="34" charset="0"/>
                <a:cs typeface="Times New Roman" panose="02020603050405020304" pitchFamily="18" charset="0"/>
              </a:rPr>
              <a:t>lack of finance for environmental issues in general.</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specific objectives of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Action Plan</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to ensure investment in relevant infrastructure and development of appropriate financial measures as instruments for achievement of </a:t>
            </a:r>
            <a:r>
              <a:rPr lang="en-US" sz="1800" i="1"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Climate Change Strategy</a:t>
            </a:r>
            <a:r>
              <a:rPr lang="en-US" sz="1800"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goals.</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Kosovo* has environmental tax for air pollution which could be used as a source for climate proofing measures for infrastructure projects.</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Kosovo* is currently implementing a total of 3 TEN-T projects, with a combined value of 520 million EUR (320 million EUR on the Core Network and 200 million EUR on the Comprehensive Network).</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 </a:t>
            </a:r>
            <a:r>
              <a:rPr lang="en-US" sz="1800" i="1" dirty="0">
                <a:effectLst/>
                <a:latin typeface="Calibri" panose="020F0502020204030204" pitchFamily="34" charset="0"/>
                <a:ea typeface="Times New Roman" panose="02020603050405020304" pitchFamily="18" charset="0"/>
              </a:rPr>
              <a:t>This designation is without prejudice to positions on status and is in line with UNSCR 1244 and the ICJ Opinion on the Kosovo Declaration of Independence.</a:t>
            </a:r>
            <a:endParaRPr lang="bs-Latn-BA" sz="1800" dirty="0">
              <a:effectLst/>
              <a:latin typeface="Times New Roman" panose="02020603050405020304" pitchFamily="18" charset="0"/>
              <a:ea typeface="Times New Roman" panose="02020603050405020304" pitchFamily="18" charset="0"/>
            </a:endParaRPr>
          </a:p>
          <a:p>
            <a:endParaRPr lang="bs-Latn-BA" dirty="0"/>
          </a:p>
        </p:txBody>
      </p:sp>
      <p:pic>
        <p:nvPicPr>
          <p:cNvPr id="5" name="Picture 4">
            <a:extLst>
              <a:ext uri="{FF2B5EF4-FFF2-40B4-BE49-F238E27FC236}">
                <a16:creationId xmlns:a16="http://schemas.microsoft.com/office/drawing/2014/main" id="{DD34DF0C-627B-ADBC-E28E-FCFE85317DA5}"/>
              </a:ext>
            </a:extLst>
          </p:cNvPr>
          <p:cNvPicPr>
            <a:picLocks noChangeAspect="1"/>
          </p:cNvPicPr>
          <p:nvPr/>
        </p:nvPicPr>
        <p:blipFill>
          <a:blip r:embed="rId2"/>
          <a:stretch>
            <a:fillRect/>
          </a:stretch>
        </p:blipFill>
        <p:spPr>
          <a:xfrm>
            <a:off x="7592290" y="931756"/>
            <a:ext cx="1731819" cy="1229842"/>
          </a:xfrm>
          <a:prstGeom prst="rect">
            <a:avLst/>
          </a:prstGeom>
        </p:spPr>
      </p:pic>
    </p:spTree>
    <p:extLst>
      <p:ext uri="{BB962C8B-B14F-4D97-AF65-F5344CB8AC3E}">
        <p14:creationId xmlns:p14="http://schemas.microsoft.com/office/powerpoint/2010/main" val="1577360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8E97-1D7C-F773-8AA5-08A8001FA27F}"/>
              </a:ext>
            </a:extLst>
          </p:cNvPr>
          <p:cNvSpPr>
            <a:spLocks noGrp="1"/>
          </p:cNvSpPr>
          <p:nvPr>
            <p:ph type="title"/>
          </p:nvPr>
        </p:nvSpPr>
        <p:spPr>
          <a:xfrm>
            <a:off x="346364" y="180109"/>
            <a:ext cx="8811491" cy="1750291"/>
          </a:xfrm>
        </p:spPr>
        <p:txBody>
          <a:bodyPr>
            <a:normAutofit fontScale="90000"/>
          </a:bodyPr>
          <a:lstStyle/>
          <a:p>
            <a:r>
              <a:rPr lang="en-US" sz="3600" b="1" dirty="0">
                <a:solidFill>
                  <a:schemeClr val="accent2">
                    <a:lumMod val="75000"/>
                  </a:schemeClr>
                </a:solidFill>
                <a:effectLst>
                  <a:outerShdw blurRad="38100" dist="38100" dir="2700000" algn="tl">
                    <a:srgbClr val="000000">
                      <a:alpha val="43137"/>
                    </a:srgbClr>
                  </a:outerShdw>
                </a:effectLst>
              </a:rPr>
              <a:t>Overview of financing climate proofing in Western Balkan</a:t>
            </a:r>
            <a:br>
              <a:rPr lang="bs-Latn-BA" b="1" dirty="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en-US" dirty="0"/>
            </a:br>
            <a:endParaRPr lang="bs-Latn-BA" sz="2200" dirty="0"/>
          </a:p>
        </p:txBody>
      </p:sp>
      <p:sp>
        <p:nvSpPr>
          <p:cNvPr id="3" name="Content Placeholder 2">
            <a:extLst>
              <a:ext uri="{FF2B5EF4-FFF2-40B4-BE49-F238E27FC236}">
                <a16:creationId xmlns:a16="http://schemas.microsoft.com/office/drawing/2014/main" id="{60823196-264A-58BD-435F-1A134A2ED472}"/>
              </a:ext>
            </a:extLst>
          </p:cNvPr>
          <p:cNvSpPr>
            <a:spLocks noGrp="1"/>
          </p:cNvSpPr>
          <p:nvPr>
            <p:ph idx="1"/>
          </p:nvPr>
        </p:nvSpPr>
        <p:spPr>
          <a:xfrm>
            <a:off x="677334" y="1801091"/>
            <a:ext cx="9103975" cy="4696691"/>
          </a:xfrm>
        </p:spPr>
        <p:txBody>
          <a:bodyPr>
            <a:normAutofit/>
          </a:bodyPr>
          <a:lstStyle/>
          <a:p>
            <a:pPr algn="just">
              <a:lnSpc>
                <a:spcPct val="107000"/>
              </a:lnSpc>
              <a:spcAft>
                <a:spcPts val="800"/>
              </a:spcAft>
            </a:pPr>
            <a:r>
              <a:rPr lang="en-US" sz="2200" b="1" dirty="0">
                <a:solidFill>
                  <a:schemeClr val="accent2">
                    <a:lumMod val="75000"/>
                  </a:schemeClr>
                </a:solidFill>
                <a:effectLst>
                  <a:outerShdw blurRad="38100" dist="38100" dir="2700000" algn="tl">
                    <a:srgbClr val="000000">
                      <a:alpha val="43137"/>
                    </a:srgbClr>
                  </a:outerShdw>
                </a:effectLst>
              </a:rPr>
              <a:t>Montenegro</a:t>
            </a:r>
            <a:endParaRPr lang="bs-Latn-BA" sz="2200" b="1" dirty="0">
              <a:solidFill>
                <a:schemeClr val="accent2">
                  <a:lumMod val="75000"/>
                </a:schemeClr>
              </a:solidFill>
              <a:effectLst>
                <a:outerShdw blurRad="38100" dist="38100" dir="2700000" algn="tl">
                  <a:srgbClr val="000000">
                    <a:alpha val="43137"/>
                  </a:srgbClr>
                </a:outerShdw>
              </a:effectLst>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Montenegro adopted the </a:t>
            </a:r>
            <a:r>
              <a:rPr lang="en-US" sz="18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National Platform for Disaster Risk Reduction</a:t>
            </a:r>
            <a:r>
              <a:rPr lang="en-U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line with the global Hyogo Framework for Action. The Platform has no specific budget, and all activities are financed from the budget of governmental and international organizations through different projects.</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Eco-tax was introduced to be paid by all natural and legal persons to use road motor vehicles and their auxiliary vehicles on the territory of Montenegro, but also there are environmental taxes for polluters.</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Montenegro is currently implementing a total of 5 TEN-T projects, with a combined value of 1,133.39 million EUR.</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bs-Latn-BA" dirty="0"/>
          </a:p>
        </p:txBody>
      </p:sp>
      <p:pic>
        <p:nvPicPr>
          <p:cNvPr id="6" name="Picture 5">
            <a:extLst>
              <a:ext uri="{FF2B5EF4-FFF2-40B4-BE49-F238E27FC236}">
                <a16:creationId xmlns:a16="http://schemas.microsoft.com/office/drawing/2014/main" id="{CDFFCDF7-BD71-0360-2BFB-143B0C07F8E5}"/>
              </a:ext>
            </a:extLst>
          </p:cNvPr>
          <p:cNvPicPr>
            <a:picLocks noChangeAspect="1"/>
          </p:cNvPicPr>
          <p:nvPr/>
        </p:nvPicPr>
        <p:blipFill>
          <a:blip r:embed="rId2"/>
          <a:stretch>
            <a:fillRect/>
          </a:stretch>
        </p:blipFill>
        <p:spPr>
          <a:xfrm>
            <a:off x="7538605" y="1220066"/>
            <a:ext cx="1619250" cy="1162050"/>
          </a:xfrm>
          <a:prstGeom prst="rect">
            <a:avLst/>
          </a:prstGeom>
        </p:spPr>
      </p:pic>
    </p:spTree>
    <p:extLst>
      <p:ext uri="{BB962C8B-B14F-4D97-AF65-F5344CB8AC3E}">
        <p14:creationId xmlns:p14="http://schemas.microsoft.com/office/powerpoint/2010/main" val="436691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7C5E3-520A-F847-D1D6-B7E845B54181}"/>
              </a:ext>
            </a:extLst>
          </p:cNvPr>
          <p:cNvSpPr>
            <a:spLocks noGrp="1"/>
          </p:cNvSpPr>
          <p:nvPr>
            <p:ph type="title"/>
          </p:nvPr>
        </p:nvSpPr>
        <p:spPr>
          <a:xfrm>
            <a:off x="446515" y="1665088"/>
            <a:ext cx="8596668" cy="860400"/>
          </a:xfrm>
        </p:spPr>
        <p:txBody>
          <a:bodyPr>
            <a:normAutofit/>
          </a:bodyPr>
          <a:lstStyle/>
          <a:p>
            <a:pPr algn="ctr"/>
            <a:r>
              <a:rPr lang="nl-NL" dirty="0"/>
              <a:t>1. INTRODUCTION</a:t>
            </a:r>
            <a:endParaRPr lang="bs-Latn-BA" dirty="0"/>
          </a:p>
        </p:txBody>
      </p:sp>
      <p:sp>
        <p:nvSpPr>
          <p:cNvPr id="3" name="Content Placeholder 2">
            <a:extLst>
              <a:ext uri="{FF2B5EF4-FFF2-40B4-BE49-F238E27FC236}">
                <a16:creationId xmlns:a16="http://schemas.microsoft.com/office/drawing/2014/main" id="{9A12E812-D607-24E5-814D-A64E5B495318}"/>
              </a:ext>
            </a:extLst>
          </p:cNvPr>
          <p:cNvSpPr>
            <a:spLocks noGrp="1"/>
          </p:cNvSpPr>
          <p:nvPr>
            <p:ph type="body" idx="1"/>
          </p:nvPr>
        </p:nvSpPr>
        <p:spPr/>
        <p:txBody>
          <a:bodyPr>
            <a:normAutofit/>
          </a:bodyPr>
          <a:lstStyle/>
          <a:p>
            <a:pPr fontAlgn="base">
              <a:buFont typeface="+mj-lt"/>
              <a:buAutoNum type="arabicPeriod"/>
              <a:tabLst>
                <a:tab pos="558800" algn="r"/>
                <a:tab pos="5724525" algn="r"/>
              </a:tabLst>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buFont typeface="+mj-lt"/>
              <a:buAutoNum type="arabicPeriod"/>
              <a:tabLst>
                <a:tab pos="558800" algn="r"/>
                <a:tab pos="5724525" algn="r"/>
              </a:tabLst>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buFont typeface="+mj-lt"/>
              <a:buAutoNum type="arabicPeriod"/>
              <a:tabLst>
                <a:tab pos="558800" algn="r"/>
                <a:tab pos="5724525" algn="r"/>
              </a:tabLst>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lvl="1" indent="0">
              <a:lnSpc>
                <a:spcPct val="107000"/>
              </a:lnSpc>
              <a:spcAft>
                <a:spcPts val="1000"/>
              </a:spcAft>
              <a:buNone/>
            </a:pPr>
            <a:endParaRPr lang="bs-Latn-BA" sz="1300" b="1" dirty="0">
              <a:solidFill>
                <a:srgbClr val="538135"/>
              </a:solidFill>
              <a:latin typeface="Calibri Light" panose="020F0302020204030204" pitchFamily="34" charset="0"/>
              <a:cs typeface="Times New Roman" panose="02020603050405020304" pitchFamily="18" charset="0"/>
            </a:endParaRPr>
          </a:p>
          <a:p>
            <a:pPr marL="457200" lvl="1" indent="0">
              <a:lnSpc>
                <a:spcPct val="107000"/>
              </a:lnSpc>
              <a:spcAft>
                <a:spcPts val="1000"/>
              </a:spcAft>
              <a:buNone/>
            </a:pPr>
            <a:endParaRPr lang="bs-Latn-BA" sz="1300" b="1" dirty="0">
              <a:solidFill>
                <a:srgbClr val="538135"/>
              </a:solidFill>
              <a:latin typeface="Calibri Light" panose="020F0302020204030204" pitchFamily="34" charset="0"/>
              <a:cs typeface="Times New Roman" panose="02020603050405020304" pitchFamily="18" charset="0"/>
            </a:endParaRPr>
          </a:p>
          <a:p>
            <a:pPr marL="457200" lvl="1" indent="0">
              <a:lnSpc>
                <a:spcPct val="107000"/>
              </a:lnSpc>
              <a:spcBef>
                <a:spcPts val="1000"/>
              </a:spcBef>
              <a:spcAft>
                <a:spcPts val="1000"/>
              </a:spcAft>
              <a:buNone/>
            </a:pPr>
            <a:endParaRPr lang="bs-Latn-BA" sz="1300" b="1"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buFont typeface="+mj-lt"/>
              <a:buAutoNum type="arabicPeriod"/>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bs-Latn-BA" dirty="0"/>
          </a:p>
        </p:txBody>
      </p:sp>
    </p:spTree>
    <p:extLst>
      <p:ext uri="{BB962C8B-B14F-4D97-AF65-F5344CB8AC3E}">
        <p14:creationId xmlns:p14="http://schemas.microsoft.com/office/powerpoint/2010/main" val="577289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8E97-1D7C-F773-8AA5-08A8001FA27F}"/>
              </a:ext>
            </a:extLst>
          </p:cNvPr>
          <p:cNvSpPr>
            <a:spLocks noGrp="1"/>
          </p:cNvSpPr>
          <p:nvPr>
            <p:ph type="title"/>
          </p:nvPr>
        </p:nvSpPr>
        <p:spPr>
          <a:xfrm>
            <a:off x="346364" y="180109"/>
            <a:ext cx="8811491" cy="1750291"/>
          </a:xfrm>
        </p:spPr>
        <p:txBody>
          <a:bodyPr>
            <a:normAutofit fontScale="90000"/>
          </a:bodyPr>
          <a:lstStyle/>
          <a:p>
            <a:r>
              <a:rPr lang="en-US" sz="3600" b="1" dirty="0">
                <a:solidFill>
                  <a:schemeClr val="accent2">
                    <a:lumMod val="75000"/>
                  </a:schemeClr>
                </a:solidFill>
                <a:effectLst>
                  <a:outerShdw blurRad="38100" dist="38100" dir="2700000" algn="tl">
                    <a:srgbClr val="000000">
                      <a:alpha val="43137"/>
                    </a:srgbClr>
                  </a:outerShdw>
                </a:effectLst>
              </a:rPr>
              <a:t>Overview of financing climate proofing in Western Balkan</a:t>
            </a:r>
            <a:br>
              <a:rPr lang="bs-Latn-BA" b="1" dirty="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en-US" dirty="0"/>
            </a:br>
            <a:endParaRPr lang="bs-Latn-BA" sz="2200" dirty="0"/>
          </a:p>
        </p:txBody>
      </p:sp>
      <p:sp>
        <p:nvSpPr>
          <p:cNvPr id="3" name="Content Placeholder 2">
            <a:extLst>
              <a:ext uri="{FF2B5EF4-FFF2-40B4-BE49-F238E27FC236}">
                <a16:creationId xmlns:a16="http://schemas.microsoft.com/office/drawing/2014/main" id="{60823196-264A-58BD-435F-1A134A2ED472}"/>
              </a:ext>
            </a:extLst>
          </p:cNvPr>
          <p:cNvSpPr>
            <a:spLocks noGrp="1"/>
          </p:cNvSpPr>
          <p:nvPr>
            <p:ph idx="1"/>
          </p:nvPr>
        </p:nvSpPr>
        <p:spPr>
          <a:xfrm>
            <a:off x="677334" y="1801091"/>
            <a:ext cx="9103975" cy="4696691"/>
          </a:xfrm>
        </p:spPr>
        <p:txBody>
          <a:bodyPr>
            <a:normAutofit/>
          </a:bodyPr>
          <a:lstStyle/>
          <a:p>
            <a:pPr algn="just">
              <a:lnSpc>
                <a:spcPct val="107000"/>
              </a:lnSpc>
              <a:spcAft>
                <a:spcPts val="800"/>
              </a:spcAft>
            </a:pPr>
            <a:r>
              <a:rPr lang="en-US" sz="2200" b="1" dirty="0">
                <a:solidFill>
                  <a:schemeClr val="accent2">
                    <a:lumMod val="75000"/>
                  </a:schemeClr>
                </a:solidFill>
                <a:effectLst>
                  <a:outerShdw blurRad="38100" dist="38100" dir="2700000" algn="tl">
                    <a:srgbClr val="000000">
                      <a:alpha val="43137"/>
                    </a:srgbClr>
                  </a:outerShdw>
                </a:effectLst>
              </a:rPr>
              <a:t>North Macedonia</a:t>
            </a:r>
            <a:endParaRPr lang="bs-Latn-BA" sz="2200" b="1" dirty="0">
              <a:solidFill>
                <a:schemeClr val="accent2">
                  <a:lumMod val="75000"/>
                </a:schemeClr>
              </a:solidFill>
              <a:effectLst>
                <a:outerShdw blurRad="38100" dist="38100" dir="2700000" algn="tl">
                  <a:srgbClr val="000000">
                    <a:alpha val="43137"/>
                  </a:srgbClr>
                </a:outerShdw>
              </a:effectLst>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responsibilities and tasks of the Ministry of Finance cover the financial, tax and customs aspects in climate action.</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preparation of the new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Law on Climate Action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i="1"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Long-term Strategy on Climate Action</a:t>
            </a:r>
            <a:r>
              <a:rPr lang="en-US" sz="1800"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(covering Energy and Climate Package 2030 with the perspective 2050) started in February 2019.</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Nort Macedonia has environmental tax for air pollution which could be used as a source for climate proofing measures for infrastructure projects.</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North Macedonia is currently implementing a total of 8 TEN-T projects with a combined value of 999.31 million EUR (942.71 million EUR on the Core Network and 56.6 million EUR on the Comprehensive Network).</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bs-Latn-BA" dirty="0"/>
          </a:p>
        </p:txBody>
      </p:sp>
      <p:pic>
        <p:nvPicPr>
          <p:cNvPr id="5" name="Picture 4">
            <a:extLst>
              <a:ext uri="{FF2B5EF4-FFF2-40B4-BE49-F238E27FC236}">
                <a16:creationId xmlns:a16="http://schemas.microsoft.com/office/drawing/2014/main" id="{50165851-5AFE-6DBB-20CA-9127CB400B51}"/>
              </a:ext>
            </a:extLst>
          </p:cNvPr>
          <p:cNvPicPr>
            <a:picLocks noChangeAspect="1"/>
          </p:cNvPicPr>
          <p:nvPr/>
        </p:nvPicPr>
        <p:blipFill>
          <a:blip r:embed="rId2"/>
          <a:stretch>
            <a:fillRect/>
          </a:stretch>
        </p:blipFill>
        <p:spPr>
          <a:xfrm>
            <a:off x="7681480" y="1324841"/>
            <a:ext cx="1476375" cy="952500"/>
          </a:xfrm>
          <a:prstGeom prst="rect">
            <a:avLst/>
          </a:prstGeom>
        </p:spPr>
      </p:pic>
    </p:spTree>
    <p:extLst>
      <p:ext uri="{BB962C8B-B14F-4D97-AF65-F5344CB8AC3E}">
        <p14:creationId xmlns:p14="http://schemas.microsoft.com/office/powerpoint/2010/main" val="1150792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8E97-1D7C-F773-8AA5-08A8001FA27F}"/>
              </a:ext>
            </a:extLst>
          </p:cNvPr>
          <p:cNvSpPr>
            <a:spLocks noGrp="1"/>
          </p:cNvSpPr>
          <p:nvPr>
            <p:ph type="title"/>
          </p:nvPr>
        </p:nvSpPr>
        <p:spPr>
          <a:xfrm>
            <a:off x="346364" y="180109"/>
            <a:ext cx="8811491" cy="1750291"/>
          </a:xfrm>
        </p:spPr>
        <p:txBody>
          <a:bodyPr>
            <a:normAutofit fontScale="90000"/>
          </a:bodyPr>
          <a:lstStyle/>
          <a:p>
            <a:r>
              <a:rPr lang="en-US" sz="3600" b="1" dirty="0">
                <a:solidFill>
                  <a:schemeClr val="accent2">
                    <a:lumMod val="75000"/>
                  </a:schemeClr>
                </a:solidFill>
                <a:effectLst>
                  <a:outerShdw blurRad="38100" dist="38100" dir="2700000" algn="tl">
                    <a:srgbClr val="000000">
                      <a:alpha val="43137"/>
                    </a:srgbClr>
                  </a:outerShdw>
                </a:effectLst>
              </a:rPr>
              <a:t>Overview of financing climate proofing in Western Balkan</a:t>
            </a:r>
            <a:br>
              <a:rPr lang="bs-Latn-BA" b="1" dirty="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en-US" dirty="0"/>
            </a:br>
            <a:endParaRPr lang="bs-Latn-BA" sz="2200" dirty="0"/>
          </a:p>
        </p:txBody>
      </p:sp>
      <p:sp>
        <p:nvSpPr>
          <p:cNvPr id="3" name="Content Placeholder 2">
            <a:extLst>
              <a:ext uri="{FF2B5EF4-FFF2-40B4-BE49-F238E27FC236}">
                <a16:creationId xmlns:a16="http://schemas.microsoft.com/office/drawing/2014/main" id="{60823196-264A-58BD-435F-1A134A2ED472}"/>
              </a:ext>
            </a:extLst>
          </p:cNvPr>
          <p:cNvSpPr>
            <a:spLocks noGrp="1"/>
          </p:cNvSpPr>
          <p:nvPr>
            <p:ph idx="1"/>
          </p:nvPr>
        </p:nvSpPr>
        <p:spPr>
          <a:xfrm>
            <a:off x="677334" y="1801091"/>
            <a:ext cx="9103975" cy="4696691"/>
          </a:xfrm>
        </p:spPr>
        <p:txBody>
          <a:bodyPr>
            <a:normAutofit/>
          </a:bodyPr>
          <a:lstStyle/>
          <a:p>
            <a:pPr algn="just">
              <a:lnSpc>
                <a:spcPct val="107000"/>
              </a:lnSpc>
              <a:spcAft>
                <a:spcPts val="800"/>
              </a:spcAft>
            </a:pPr>
            <a:r>
              <a:rPr lang="en-US" sz="2200" b="1" dirty="0">
                <a:solidFill>
                  <a:schemeClr val="accent2">
                    <a:lumMod val="75000"/>
                  </a:schemeClr>
                </a:solidFill>
                <a:effectLst>
                  <a:outerShdw blurRad="38100" dist="38100" dir="2700000" algn="tl">
                    <a:srgbClr val="000000">
                      <a:alpha val="43137"/>
                    </a:srgbClr>
                  </a:outerShdw>
                </a:effectLst>
              </a:rPr>
              <a:t>Serbia</a:t>
            </a:r>
            <a:endParaRPr lang="bs-Latn-BA" sz="2200" b="1" dirty="0">
              <a:solidFill>
                <a:schemeClr val="accent2">
                  <a:lumMod val="75000"/>
                </a:schemeClr>
              </a:solidFill>
              <a:effectLst>
                <a:outerShdw blurRad="38100" dist="38100" dir="2700000" algn="tl">
                  <a:srgbClr val="000000">
                    <a:alpha val="43137"/>
                  </a:srgbClr>
                </a:outerShdw>
              </a:effectLst>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documents in climate change field have been developed using multilateral and bilateral donations. </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Draft Law on Climate Change</a:t>
            </a:r>
            <a:r>
              <a:rPr lang="en-US" sz="1800" dirty="0">
                <a:effectLst/>
                <a:latin typeface="Calibri" panose="020F0502020204030204" pitchFamily="34" charset="0"/>
                <a:ea typeface="Calibri" panose="020F0502020204030204" pitchFamily="34" charset="0"/>
                <a:cs typeface="Times New Roman" panose="02020603050405020304" pitchFamily="18" charset="0"/>
              </a:rPr>
              <a:t> prescribes the development of the </a:t>
            </a:r>
            <a:r>
              <a:rPr lang="en-US" sz="18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National Adaptation Plan</a:t>
            </a:r>
            <a:r>
              <a:rPr lang="en-US" sz="1800" dirty="0">
                <a:effectLst/>
                <a:latin typeface="Calibri" panose="020F0502020204030204" pitchFamily="34" charset="0"/>
                <a:ea typeface="Calibri" panose="020F0502020204030204" pitchFamily="34" charset="0"/>
                <a:cs typeface="Times New Roman" panose="02020603050405020304" pitchFamily="18" charset="0"/>
              </a:rPr>
              <a:t>, including </a:t>
            </a:r>
            <a:r>
              <a:rPr lang="en-US" sz="18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Financial resources needs for priority measures </a:t>
            </a:r>
            <a:r>
              <a:rPr lang="en-US" sz="1800" dirty="0">
                <a:effectLst/>
                <a:latin typeface="Calibri" panose="020F0502020204030204" pitchFamily="34" charset="0"/>
                <a:ea typeface="Calibri" panose="020F0502020204030204" pitchFamily="34" charset="0"/>
                <a:cs typeface="Times New Roman" panose="02020603050405020304" pitchFamily="18" charset="0"/>
              </a:rPr>
              <a:t>(only first draft is available).</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Serbia has environmental tax for air pollution which could be used as a source for climate proofing measures for infrastructure projects.</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Serbia is currently implementing a total of 6 TEN-T projects, with a combined value of 2.7 billion EUR (1.349 billion EUR on the Core Network and 1.351 billion EUR on the Comprehensive Network).</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bs-Latn-BA" dirty="0"/>
          </a:p>
        </p:txBody>
      </p:sp>
      <p:pic>
        <p:nvPicPr>
          <p:cNvPr id="6" name="Picture 5">
            <a:extLst>
              <a:ext uri="{FF2B5EF4-FFF2-40B4-BE49-F238E27FC236}">
                <a16:creationId xmlns:a16="http://schemas.microsoft.com/office/drawing/2014/main" id="{76AA7B89-2DB2-1A0E-1C5D-4414414BD104}"/>
              </a:ext>
            </a:extLst>
          </p:cNvPr>
          <p:cNvPicPr>
            <a:picLocks noChangeAspect="1"/>
          </p:cNvPicPr>
          <p:nvPr/>
        </p:nvPicPr>
        <p:blipFill>
          <a:blip r:embed="rId2"/>
          <a:stretch>
            <a:fillRect/>
          </a:stretch>
        </p:blipFill>
        <p:spPr>
          <a:xfrm>
            <a:off x="7878041" y="858982"/>
            <a:ext cx="1591541" cy="1536660"/>
          </a:xfrm>
          <a:prstGeom prst="rect">
            <a:avLst/>
          </a:prstGeom>
        </p:spPr>
      </p:pic>
    </p:spTree>
    <p:extLst>
      <p:ext uri="{BB962C8B-B14F-4D97-AF65-F5344CB8AC3E}">
        <p14:creationId xmlns:p14="http://schemas.microsoft.com/office/powerpoint/2010/main" val="4167869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8E97-1D7C-F773-8AA5-08A8001FA27F}"/>
              </a:ext>
            </a:extLst>
          </p:cNvPr>
          <p:cNvSpPr>
            <a:spLocks noGrp="1"/>
          </p:cNvSpPr>
          <p:nvPr>
            <p:ph type="title"/>
          </p:nvPr>
        </p:nvSpPr>
        <p:spPr>
          <a:xfrm>
            <a:off x="823575" y="360219"/>
            <a:ext cx="8811491" cy="803564"/>
          </a:xfrm>
        </p:spPr>
        <p:txBody>
          <a:bodyPr>
            <a:normAutofit fontScale="90000"/>
          </a:bodyPr>
          <a:lstStyle/>
          <a:p>
            <a:r>
              <a:rPr lang="bs-Latn-BA" dirty="0"/>
              <a:t>Case studies</a:t>
            </a:r>
            <a:br>
              <a:rPr lang="en-US" dirty="0"/>
            </a:br>
            <a:endParaRPr lang="bs-Latn-BA" sz="2200" dirty="0"/>
          </a:p>
        </p:txBody>
      </p:sp>
      <p:sp>
        <p:nvSpPr>
          <p:cNvPr id="3" name="Content Placeholder 2">
            <a:extLst>
              <a:ext uri="{FF2B5EF4-FFF2-40B4-BE49-F238E27FC236}">
                <a16:creationId xmlns:a16="http://schemas.microsoft.com/office/drawing/2014/main" id="{60823196-264A-58BD-435F-1A134A2ED472}"/>
              </a:ext>
            </a:extLst>
          </p:cNvPr>
          <p:cNvSpPr>
            <a:spLocks noGrp="1"/>
          </p:cNvSpPr>
          <p:nvPr>
            <p:ph idx="1"/>
          </p:nvPr>
        </p:nvSpPr>
        <p:spPr>
          <a:xfrm>
            <a:off x="677334" y="1925782"/>
            <a:ext cx="10350884" cy="4572000"/>
          </a:xfrm>
        </p:spPr>
        <p:txBody>
          <a:bodyPr>
            <a:normAutofit/>
          </a:bodyPr>
          <a:lstStyle/>
          <a:p>
            <a:pPr lvl="1" algn="just">
              <a:lnSpc>
                <a:spcPct val="107000"/>
              </a:lnSpc>
              <a:spcAft>
                <a:spcPts val="800"/>
              </a:spcAft>
            </a:pPr>
            <a:endParaRPr lang="bs-Latn-BA" dirty="0">
              <a:solidFill>
                <a:srgbClr val="385623"/>
              </a:solidFill>
              <a:effectLst/>
              <a:latin typeface="Calibri" panose="020F0502020204030204" pitchFamily="34" charset="0"/>
              <a:ea typeface="Calibri" panose="020F0502020204030204" pitchFamily="34" charset="0"/>
            </a:endParaRPr>
          </a:p>
          <a:p>
            <a:endParaRPr lang="bs-Latn-BA" dirty="0"/>
          </a:p>
        </p:txBody>
      </p:sp>
      <p:pic>
        <p:nvPicPr>
          <p:cNvPr id="5" name="Picture 4">
            <a:extLst>
              <a:ext uri="{FF2B5EF4-FFF2-40B4-BE49-F238E27FC236}">
                <a16:creationId xmlns:a16="http://schemas.microsoft.com/office/drawing/2014/main" id="{99B349D4-922C-A8A4-DC9C-C1FF1B6C7AD3}"/>
              </a:ext>
            </a:extLst>
          </p:cNvPr>
          <p:cNvPicPr>
            <a:picLocks noChangeAspect="1"/>
          </p:cNvPicPr>
          <p:nvPr/>
        </p:nvPicPr>
        <p:blipFill>
          <a:blip r:embed="rId2"/>
          <a:stretch>
            <a:fillRect/>
          </a:stretch>
        </p:blipFill>
        <p:spPr>
          <a:xfrm>
            <a:off x="2191809" y="1081087"/>
            <a:ext cx="5595938" cy="5292437"/>
          </a:xfrm>
          <a:prstGeom prst="rect">
            <a:avLst/>
          </a:prstGeom>
        </p:spPr>
      </p:pic>
      <p:pic>
        <p:nvPicPr>
          <p:cNvPr id="5123" name="Picture 14">
            <a:extLst>
              <a:ext uri="{FF2B5EF4-FFF2-40B4-BE49-F238E27FC236}">
                <a16:creationId xmlns:a16="http://schemas.microsoft.com/office/drawing/2014/main" id="{30BA18C0-A53A-E505-379F-17C355A76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4923"/>
          <a:stretch>
            <a:fillRect/>
          </a:stretch>
        </p:blipFill>
        <p:spPr bwMode="auto">
          <a:xfrm>
            <a:off x="0" y="0"/>
            <a:ext cx="106680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16">
            <a:extLst>
              <a:ext uri="{FF2B5EF4-FFF2-40B4-BE49-F238E27FC236}">
                <a16:creationId xmlns:a16="http://schemas.microsoft.com/office/drawing/2014/main" id="{19E49FA9-D50D-2C96-4FAA-3F64C1ECE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6680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8">
            <a:extLst>
              <a:ext uri="{FF2B5EF4-FFF2-40B4-BE49-F238E27FC236}">
                <a16:creationId xmlns:a16="http://schemas.microsoft.com/office/drawing/2014/main" id="{5D37AC74-7F46-0196-5738-54EC44A8BE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14475"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87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20AF2-CF95-E731-E6F1-0BDD25C43D24}"/>
              </a:ext>
            </a:extLst>
          </p:cNvPr>
          <p:cNvSpPr>
            <a:spLocks noGrp="1"/>
          </p:cNvSpPr>
          <p:nvPr>
            <p:ph type="title"/>
          </p:nvPr>
        </p:nvSpPr>
        <p:spPr>
          <a:xfrm>
            <a:off x="677334" y="609600"/>
            <a:ext cx="8596668" cy="678873"/>
          </a:xfrm>
        </p:spPr>
        <p:txBody>
          <a:bodyPr/>
          <a:lstStyle/>
          <a:p>
            <a:r>
              <a:rPr lang="bs-Latn-BA" dirty="0"/>
              <a:t>Introduction</a:t>
            </a:r>
          </a:p>
        </p:txBody>
      </p:sp>
      <p:sp>
        <p:nvSpPr>
          <p:cNvPr id="3" name="Content Placeholder 2">
            <a:extLst>
              <a:ext uri="{FF2B5EF4-FFF2-40B4-BE49-F238E27FC236}">
                <a16:creationId xmlns:a16="http://schemas.microsoft.com/office/drawing/2014/main" id="{9BC1F519-4465-A5A4-48E0-01A3DD2CEB9D}"/>
              </a:ext>
            </a:extLst>
          </p:cNvPr>
          <p:cNvSpPr>
            <a:spLocks noGrp="1"/>
          </p:cNvSpPr>
          <p:nvPr>
            <p:ph idx="1"/>
          </p:nvPr>
        </p:nvSpPr>
        <p:spPr>
          <a:xfrm>
            <a:off x="677334" y="1731819"/>
            <a:ext cx="5418666" cy="4309544"/>
          </a:xfrm>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Guideline is </a:t>
            </a:r>
            <a:r>
              <a:rPr lang="bs-Latn-BA" sz="1800" dirty="0">
                <a:effectLst/>
                <a:latin typeface="Calibri" panose="020F0502020204030204" pitchFamily="34" charset="0"/>
                <a:ea typeface="Calibri" panose="020F0502020204030204" pitchFamily="34" charset="0"/>
                <a:cs typeface="Times New Roman" panose="02020603050405020304" pitchFamily="18" charset="0"/>
              </a:rPr>
              <a:t>targeting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relevant stakeholders in the Western Balkans (governments, authorities, private sector, research institutes, universities, CSOs, NGOs) </a:t>
            </a:r>
            <a:r>
              <a:rPr lang="bs-Latn-BA" sz="1800" dirty="0">
                <a:effectLst/>
                <a:latin typeface="Calibri" panose="020F0502020204030204" pitchFamily="34" charset="0"/>
                <a:ea typeface="Calibri" panose="020F0502020204030204" pitchFamily="34" charset="0"/>
                <a:cs typeface="Times New Roman" panose="02020603050405020304" pitchFamily="18" charset="0"/>
              </a:rPr>
              <a:t>and aimed at increasing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their interest and knowledge on financing possibilities for climate proofing </a:t>
            </a:r>
            <a:r>
              <a:rPr lang="bs-Latn-BA" sz="1800" dirty="0">
                <a:effectLst/>
                <a:latin typeface="Calibri" panose="020F0502020204030204" pitchFamily="34" charset="0"/>
                <a:ea typeface="Calibri" panose="020F0502020204030204" pitchFamily="34" charset="0"/>
                <a:cs typeface="Times New Roman" panose="02020603050405020304" pitchFamily="18" charset="0"/>
              </a:rPr>
              <a:t>of </a:t>
            </a:r>
            <a:r>
              <a:rPr lang="en-US" sz="1800" dirty="0">
                <a:effectLst/>
                <a:latin typeface="Calibri" panose="020F0502020204030204" pitchFamily="34" charset="0"/>
                <a:ea typeface="Calibri" panose="020F0502020204030204" pitchFamily="34" charset="0"/>
                <a:cs typeface="Times New Roman" panose="02020603050405020304" pitchFamily="18" charset="0"/>
              </a:rPr>
              <a:t>infrastructure</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document is expected to contribute to the implementation of the Green Agenda for the Western Balkans, as well as the implementation of</a:t>
            </a:r>
            <a:r>
              <a:rPr lang="bs-Latn-BA" sz="1800" dirty="0">
                <a:effectLst/>
                <a:latin typeface="Calibri" panose="020F0502020204030204" pitchFamily="34" charset="0"/>
                <a:ea typeface="Calibri" panose="020F0502020204030204" pitchFamily="34" charset="0"/>
                <a:cs typeface="Times New Roman" panose="02020603050405020304" pitchFamily="18" charset="0"/>
              </a:rPr>
              <a:t> the</a:t>
            </a:r>
            <a:r>
              <a:rPr lang="en-US" sz="1800" dirty="0">
                <a:effectLst/>
                <a:latin typeface="Calibri" panose="020F0502020204030204" pitchFamily="34" charset="0"/>
                <a:ea typeface="Calibri" panose="020F0502020204030204" pitchFamily="34" charset="0"/>
                <a:cs typeface="Times New Roman" panose="02020603050405020304" pitchFamily="18" charset="0"/>
              </a:rPr>
              <a:t> EU and UN goals and policies in the field of climate action and sustainable development</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bs-Latn-BA" dirty="0"/>
          </a:p>
        </p:txBody>
      </p:sp>
      <p:pic>
        <p:nvPicPr>
          <p:cNvPr id="4" name="Picture 2" descr="EU NEAR🇪🇺 on Twitter: &quot;At today's #SofiaSummit, Western Balkan Leaders  confirmed their commitment to an ambitious #environmental agenda to fight  #climatechange by endorsing a Declaration on implementing the #GreenAgenda  for the #WesternBalkans.">
            <a:extLst>
              <a:ext uri="{FF2B5EF4-FFF2-40B4-BE49-F238E27FC236}">
                <a16:creationId xmlns:a16="http://schemas.microsoft.com/office/drawing/2014/main" id="{2026177B-54D6-E1F8-4BA6-4BBBD6D30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76541"/>
            <a:ext cx="3491882" cy="270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0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20AF2-CF95-E731-E6F1-0BDD25C43D24}"/>
              </a:ext>
            </a:extLst>
          </p:cNvPr>
          <p:cNvSpPr>
            <a:spLocks noGrp="1"/>
          </p:cNvSpPr>
          <p:nvPr>
            <p:ph type="title"/>
          </p:nvPr>
        </p:nvSpPr>
        <p:spPr>
          <a:xfrm>
            <a:off x="677334" y="609600"/>
            <a:ext cx="8596668" cy="678873"/>
          </a:xfrm>
        </p:spPr>
        <p:txBody>
          <a:bodyPr/>
          <a:lstStyle/>
          <a:p>
            <a:r>
              <a:rPr lang="bs-Latn-BA" dirty="0"/>
              <a:t>Introduction</a:t>
            </a:r>
          </a:p>
        </p:txBody>
      </p:sp>
      <p:sp>
        <p:nvSpPr>
          <p:cNvPr id="3" name="Content Placeholder 2">
            <a:extLst>
              <a:ext uri="{FF2B5EF4-FFF2-40B4-BE49-F238E27FC236}">
                <a16:creationId xmlns:a16="http://schemas.microsoft.com/office/drawing/2014/main" id="{9BC1F519-4465-A5A4-48E0-01A3DD2CEB9D}"/>
              </a:ext>
            </a:extLst>
          </p:cNvPr>
          <p:cNvSpPr>
            <a:spLocks noGrp="1"/>
          </p:cNvSpPr>
          <p:nvPr>
            <p:ph idx="1"/>
          </p:nvPr>
        </p:nvSpPr>
        <p:spPr>
          <a:xfrm>
            <a:off x="677334" y="1731819"/>
            <a:ext cx="8596668" cy="4309544"/>
          </a:xfrm>
        </p:spPr>
        <p:txBody>
          <a:bodyPr>
            <a:normAutofit/>
          </a:bodyPr>
          <a:lstStyle/>
          <a:p>
            <a:r>
              <a:rPr lang="en-US" sz="180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purpose of this Guideline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to provide an inventory and review of </a:t>
            </a:r>
            <a:r>
              <a:rPr lang="bs-Latn-BA" sz="1800" dirty="0">
                <a:effectLst/>
                <a:latin typeface="Calibri" panose="020F0502020204030204" pitchFamily="34" charset="0"/>
                <a:ea typeface="Calibri" panose="020F0502020204030204" pitchFamily="34" charset="0"/>
                <a:cs typeface="Times New Roman" panose="02020603050405020304" pitchFamily="18" charset="0"/>
              </a:rPr>
              <a:t>possibilities and </a:t>
            </a:r>
            <a:r>
              <a:rPr lang="nl-NL" sz="1800" dirty="0">
                <a:effectLst/>
                <a:latin typeface="Calibri" panose="020F0502020204030204" pitchFamily="34" charset="0"/>
                <a:ea typeface="Calibri" panose="020F0502020204030204" pitchFamily="34" charset="0"/>
                <a:cs typeface="Times New Roman" panose="02020603050405020304" pitchFamily="18" charset="0"/>
              </a:rPr>
              <a:t>practices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financing climate proofing measures, which are applicable to the countries of the Western Balkans. </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bs-Latn-BA" sz="1800" u="sng"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The main take-aways or conclusions for the readers of this Guideline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the overview of eligibility criteria for available finance instruments for climate proofing measures for roads (re)construction.</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r>
              <a:rPr lang="bs-Latn-BA" sz="18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e Guideline also provides further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food for thought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with </a:t>
            </a:r>
            <a:r>
              <a:rPr lang="en-US"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a summary of possibilities for establish</a:t>
            </a:r>
            <a:r>
              <a:rPr lang="bs-Latn-BA"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ment of </a:t>
            </a:r>
            <a:r>
              <a:rPr lang="en-US"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a regional fund-raising mechanism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climate proofing of investments </a:t>
            </a:r>
            <a:r>
              <a:rPr lang="bs-Latn-BA" sz="1800" dirty="0">
                <a:effectLst/>
                <a:latin typeface="Calibri" panose="020F0502020204030204" pitchFamily="34" charset="0"/>
                <a:ea typeface="Calibri" panose="020F0502020204030204" pitchFamily="34" charset="0"/>
                <a:cs typeface="Times New Roman" panose="02020603050405020304" pitchFamily="18" charset="0"/>
              </a:rPr>
              <a:t>in</a:t>
            </a:r>
            <a:r>
              <a:rPr lang="en-US" sz="1800" dirty="0">
                <a:effectLst/>
                <a:latin typeface="Calibri" panose="020F0502020204030204" pitchFamily="34" charset="0"/>
                <a:ea typeface="Calibri" panose="020F0502020204030204" pitchFamily="34" charset="0"/>
                <a:cs typeface="Times New Roman" panose="02020603050405020304" pitchFamily="18" charset="0"/>
              </a:rPr>
              <a:t> road infrastructure in the Western Balkans. </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bs-Latn-BA" dirty="0"/>
          </a:p>
        </p:txBody>
      </p:sp>
    </p:spTree>
    <p:extLst>
      <p:ext uri="{BB962C8B-B14F-4D97-AF65-F5344CB8AC3E}">
        <p14:creationId xmlns:p14="http://schemas.microsoft.com/office/powerpoint/2010/main" val="281347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7C5E3-520A-F847-D1D6-B7E845B54181}"/>
              </a:ext>
            </a:extLst>
          </p:cNvPr>
          <p:cNvSpPr>
            <a:spLocks noGrp="1"/>
          </p:cNvSpPr>
          <p:nvPr>
            <p:ph type="title"/>
          </p:nvPr>
        </p:nvSpPr>
        <p:spPr>
          <a:xfrm>
            <a:off x="828256" y="1900352"/>
            <a:ext cx="8596668" cy="860400"/>
          </a:xfrm>
        </p:spPr>
        <p:txBody>
          <a:bodyPr>
            <a:normAutofit fontScale="90000"/>
          </a:bodyPr>
          <a:lstStyle/>
          <a:p>
            <a:pPr algn="ctr"/>
            <a:r>
              <a:rPr lang="nl-NL" dirty="0"/>
              <a:t>2. </a:t>
            </a:r>
            <a:r>
              <a:rPr lang="en-US" dirty="0"/>
              <a:t>FINANCING CLIMATE PROOFING IN THE WESTERN BALKANS REGION</a:t>
            </a:r>
            <a:endParaRPr lang="bs-Latn-BA" dirty="0"/>
          </a:p>
        </p:txBody>
      </p:sp>
      <p:sp>
        <p:nvSpPr>
          <p:cNvPr id="3" name="Content Placeholder 2">
            <a:extLst>
              <a:ext uri="{FF2B5EF4-FFF2-40B4-BE49-F238E27FC236}">
                <a16:creationId xmlns:a16="http://schemas.microsoft.com/office/drawing/2014/main" id="{9A12E812-D607-24E5-814D-A64E5B495318}"/>
              </a:ext>
            </a:extLst>
          </p:cNvPr>
          <p:cNvSpPr>
            <a:spLocks noGrp="1"/>
          </p:cNvSpPr>
          <p:nvPr>
            <p:ph type="body" idx="1"/>
          </p:nvPr>
        </p:nvSpPr>
        <p:spPr/>
        <p:txBody>
          <a:bodyPr>
            <a:normAutofit/>
          </a:bodyPr>
          <a:lstStyle/>
          <a:p>
            <a:pPr fontAlgn="base">
              <a:buFont typeface="+mj-lt"/>
              <a:buAutoNum type="arabicPeriod"/>
              <a:tabLst>
                <a:tab pos="558800" algn="r"/>
                <a:tab pos="5724525" algn="r"/>
              </a:tabLst>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buFont typeface="+mj-lt"/>
              <a:buAutoNum type="arabicPeriod"/>
              <a:tabLst>
                <a:tab pos="558800" algn="r"/>
                <a:tab pos="5724525" algn="r"/>
              </a:tabLst>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buFont typeface="+mj-lt"/>
              <a:buAutoNum type="arabicPeriod"/>
              <a:tabLst>
                <a:tab pos="558800" algn="r"/>
                <a:tab pos="5724525" algn="r"/>
              </a:tabLst>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lvl="1" indent="0">
              <a:lnSpc>
                <a:spcPct val="107000"/>
              </a:lnSpc>
              <a:spcAft>
                <a:spcPts val="1000"/>
              </a:spcAft>
              <a:buNone/>
            </a:pPr>
            <a:endParaRPr lang="bs-Latn-BA" sz="1300" b="1" dirty="0">
              <a:solidFill>
                <a:srgbClr val="538135"/>
              </a:solidFill>
              <a:latin typeface="Calibri Light" panose="020F0302020204030204" pitchFamily="34" charset="0"/>
              <a:cs typeface="Times New Roman" panose="02020603050405020304" pitchFamily="18" charset="0"/>
            </a:endParaRPr>
          </a:p>
          <a:p>
            <a:pPr marL="457200" lvl="1" indent="0">
              <a:lnSpc>
                <a:spcPct val="107000"/>
              </a:lnSpc>
              <a:spcAft>
                <a:spcPts val="1000"/>
              </a:spcAft>
              <a:buNone/>
            </a:pPr>
            <a:endParaRPr lang="bs-Latn-BA" sz="1300" b="1" dirty="0">
              <a:solidFill>
                <a:srgbClr val="538135"/>
              </a:solidFill>
              <a:latin typeface="Calibri Light" panose="020F0302020204030204" pitchFamily="34" charset="0"/>
              <a:cs typeface="Times New Roman" panose="02020603050405020304" pitchFamily="18" charset="0"/>
            </a:endParaRPr>
          </a:p>
          <a:p>
            <a:pPr marL="457200" lvl="1" indent="0">
              <a:lnSpc>
                <a:spcPct val="107000"/>
              </a:lnSpc>
              <a:spcBef>
                <a:spcPts val="1000"/>
              </a:spcBef>
              <a:spcAft>
                <a:spcPts val="1000"/>
              </a:spcAft>
              <a:buNone/>
            </a:pPr>
            <a:endParaRPr lang="bs-Latn-BA" sz="1300" b="1"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buFont typeface="+mj-lt"/>
              <a:buAutoNum type="arabicPeriod"/>
            </a:pPr>
            <a:endParaRPr lang="bs-Latn-BA" sz="1800" b="1" kern="0"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bs-Latn-BA" dirty="0"/>
          </a:p>
        </p:txBody>
      </p:sp>
    </p:spTree>
    <p:extLst>
      <p:ext uri="{BB962C8B-B14F-4D97-AF65-F5344CB8AC3E}">
        <p14:creationId xmlns:p14="http://schemas.microsoft.com/office/powerpoint/2010/main" val="58573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8E97-1D7C-F773-8AA5-08A8001FA27F}"/>
              </a:ext>
            </a:extLst>
          </p:cNvPr>
          <p:cNvSpPr>
            <a:spLocks noGrp="1"/>
          </p:cNvSpPr>
          <p:nvPr>
            <p:ph type="title"/>
          </p:nvPr>
        </p:nvSpPr>
        <p:spPr>
          <a:xfrm>
            <a:off x="346364" y="180109"/>
            <a:ext cx="8811491" cy="1750291"/>
          </a:xfrm>
        </p:spPr>
        <p:txBody>
          <a:bodyPr>
            <a:normAutofit/>
          </a:bodyPr>
          <a:lstStyle/>
          <a:p>
            <a:r>
              <a:rPr lang="en-US" dirty="0"/>
              <a:t>Financing climate proofing in the Western Balkans Region</a:t>
            </a:r>
            <a:br>
              <a:rPr lang="en-US" dirty="0"/>
            </a:br>
            <a:endParaRPr lang="bs-Latn-BA" sz="2200" dirty="0"/>
          </a:p>
        </p:txBody>
      </p:sp>
      <p:sp>
        <p:nvSpPr>
          <p:cNvPr id="3" name="Content Placeholder 2">
            <a:extLst>
              <a:ext uri="{FF2B5EF4-FFF2-40B4-BE49-F238E27FC236}">
                <a16:creationId xmlns:a16="http://schemas.microsoft.com/office/drawing/2014/main" id="{60823196-264A-58BD-435F-1A134A2ED472}"/>
              </a:ext>
            </a:extLst>
          </p:cNvPr>
          <p:cNvSpPr>
            <a:spLocks noGrp="1"/>
          </p:cNvSpPr>
          <p:nvPr>
            <p:ph idx="1"/>
          </p:nvPr>
        </p:nvSpPr>
        <p:spPr>
          <a:xfrm>
            <a:off x="677334" y="1801091"/>
            <a:ext cx="8596668" cy="4240271"/>
          </a:xfrm>
        </p:spPr>
        <p:txBody>
          <a:bodyPr>
            <a:normAutofit/>
          </a:bodyPr>
          <a:lstStyle/>
          <a:p>
            <a:pPr algn="just">
              <a:lnSpc>
                <a:spcPct val="107000"/>
              </a:lnSpc>
              <a:spcAft>
                <a:spcPts val="800"/>
              </a:spcAft>
            </a:pPr>
            <a:r>
              <a:rPr lang="en-US" sz="2200"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 quick run through the different concepts used</a:t>
            </a:r>
            <a:endParaRPr lang="en-US" b="1" dirty="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buFont typeface="Symbol" panose="05050102010706020507" pitchFamily="18" charset="2"/>
              <a:buChar char=""/>
            </a:pPr>
            <a:r>
              <a:rPr lang="en-US" b="1" dirty="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Grants:</a:t>
            </a:r>
            <a:r>
              <a:rPr lang="en-US" dirty="0">
                <a:effectLst/>
                <a:latin typeface="Calibri" panose="020F0502020204030204" pitchFamily="34" charset="0"/>
                <a:ea typeface="Calibri" panose="020F0502020204030204" pitchFamily="34" charset="0"/>
                <a:cs typeface="Times New Roman" panose="02020603050405020304" pitchFamily="18" charset="0"/>
              </a:rPr>
              <a:t> a sum of money that </a:t>
            </a:r>
            <a:r>
              <a:rPr lang="bs-Latn-BA" dirty="0">
                <a:effectLst/>
                <a:latin typeface="Calibri" panose="020F0502020204030204" pitchFamily="34" charset="0"/>
                <a:ea typeface="Calibri" panose="020F0502020204030204" pitchFamily="34" charset="0"/>
                <a:cs typeface="Times New Roman" panose="02020603050405020304" pitchFamily="18" charset="0"/>
              </a:rPr>
              <a:t>is </a:t>
            </a:r>
            <a:r>
              <a:rPr lang="en-US" dirty="0">
                <a:effectLst/>
                <a:latin typeface="Calibri" panose="020F0502020204030204" pitchFamily="34" charset="0"/>
                <a:ea typeface="Calibri" panose="020F0502020204030204" pitchFamily="34" charset="0"/>
                <a:cs typeface="Times New Roman" panose="02020603050405020304" pitchFamily="18" charset="0"/>
              </a:rPr>
              <a:t>targeted towards and provided for climate change activities but does not need to be repaid</a:t>
            </a:r>
            <a:r>
              <a:rPr lang="en-US" dirty="0">
                <a:latin typeface="Calibri" panose="020F0502020204030204" pitchFamily="34" charset="0"/>
                <a:ea typeface="Calibri" panose="020F0502020204030204" pitchFamily="34" charset="0"/>
                <a:cs typeface="Times New Roman" panose="02020603050405020304" pitchFamily="18" charset="0"/>
              </a:rPr>
              <a:t> by the receiver. </a:t>
            </a:r>
            <a:endParaRPr lang="bs-Latn-BA"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buFont typeface="Symbol" panose="05050102010706020507" pitchFamily="18" charset="2"/>
              <a:buChar char=""/>
            </a:pPr>
            <a:r>
              <a:rPr lang="en-US" b="1" dirty="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Concessional loans: </a:t>
            </a:r>
            <a:r>
              <a:rPr lang="en-US" dirty="0">
                <a:effectLst/>
                <a:latin typeface="Calibri" panose="020F0502020204030204" pitchFamily="34" charset="0"/>
                <a:ea typeface="Calibri" panose="020F0502020204030204" pitchFamily="34" charset="0"/>
                <a:cs typeface="Times New Roman" panose="02020603050405020304" pitchFamily="18" charset="0"/>
              </a:rPr>
              <a:t>loans given for the purpose of addressing climate change, which are characterized with longer repayment terms and lower interest rates. </a:t>
            </a:r>
            <a:endParaRPr lang="bs-Latn-BA"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buFont typeface="Symbol" panose="05050102010706020507" pitchFamily="18" charset="2"/>
              <a:buChar char=""/>
            </a:pPr>
            <a:r>
              <a:rPr lang="en-US" b="1" dirty="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Non-concessional loans: </a:t>
            </a:r>
            <a:r>
              <a:rPr lang="en-US" dirty="0">
                <a:effectLst/>
                <a:latin typeface="Calibri" panose="020F0502020204030204" pitchFamily="34" charset="0"/>
                <a:ea typeface="Calibri" panose="020F0502020204030204" pitchFamily="34" charset="0"/>
                <a:cs typeface="Times New Roman" panose="02020603050405020304" pitchFamily="18" charset="0"/>
              </a:rPr>
              <a:t>loans that are provided at a market-based interest rate for climate change activities. </a:t>
            </a:r>
            <a:endParaRPr lang="bs-Latn-BA"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buFont typeface="Symbol" panose="05050102010706020507" pitchFamily="18" charset="2"/>
              <a:buChar char=""/>
            </a:pPr>
            <a:r>
              <a:rPr lang="en-US" b="1" dirty="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Equity: </a:t>
            </a:r>
            <a:r>
              <a:rPr lang="en-US" dirty="0">
                <a:latin typeface="Calibri" panose="020F0502020204030204" pitchFamily="34" charset="0"/>
                <a:cs typeface="Times New Roman" panose="02020603050405020304" pitchFamily="18" charset="0"/>
              </a:rPr>
              <a:t>investment </a:t>
            </a:r>
            <a:r>
              <a:rPr lang="en-US" dirty="0">
                <a:effectLst/>
                <a:latin typeface="Calibri" panose="020F0502020204030204" pitchFamily="34" charset="0"/>
                <a:ea typeface="Calibri" panose="020F0502020204030204" pitchFamily="34" charset="0"/>
                <a:cs typeface="Times New Roman" panose="02020603050405020304" pitchFamily="18" charset="0"/>
              </a:rPr>
              <a:t>in projects forming a stake in a business or company</a:t>
            </a:r>
            <a:r>
              <a:rPr lang="en-US" dirty="0">
                <a:latin typeface="Calibri" panose="020F0502020204030204" pitchFamily="34" charset="0"/>
                <a:ea typeface="Calibri" panose="020F0502020204030204" pitchFamily="34" charset="0"/>
                <a:cs typeface="Times New Roman" panose="02020603050405020304" pitchFamily="18" charset="0"/>
              </a:rPr>
              <a:t> (for example in an infrastructure project)</a:t>
            </a:r>
            <a:endParaRPr lang="bs-Latn-BA"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spcAft>
                <a:spcPts val="800"/>
              </a:spcAft>
              <a:buFont typeface="Symbol" panose="05050102010706020507" pitchFamily="18" charset="2"/>
              <a:buChar char=""/>
            </a:pPr>
            <a:r>
              <a:rPr lang="en-US" b="1" dirty="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Guarantees </a:t>
            </a:r>
            <a:r>
              <a:rPr lang="en-US" dirty="0">
                <a:effectLst/>
                <a:latin typeface="Calibri" panose="020F0502020204030204" pitchFamily="34" charset="0"/>
                <a:ea typeface="Calibri" panose="020F0502020204030204" pitchFamily="34" charset="0"/>
                <a:cs typeface="Times New Roman" panose="02020603050405020304" pitchFamily="18" charset="0"/>
              </a:rPr>
              <a:t>(or development guarantees): Legally binding agreements in which the guarantor agrees to pay (a part of) the amount due on a loan, equity or other instrument in the event of non-payment by the obligor or loss of value in case of investment.</a:t>
            </a:r>
            <a:endParaRPr lang="bs-Latn-BA" dirty="0">
              <a:effectLst/>
              <a:latin typeface="Calibri" panose="020F0502020204030204" pitchFamily="34" charset="0"/>
              <a:ea typeface="Calibri" panose="020F0502020204030204" pitchFamily="34" charset="0"/>
              <a:cs typeface="Times New Roman" panose="02020603050405020304" pitchFamily="18" charset="0"/>
            </a:endParaRPr>
          </a:p>
          <a:p>
            <a:endParaRPr lang="bs-Latn-BA" dirty="0"/>
          </a:p>
        </p:txBody>
      </p:sp>
    </p:spTree>
    <p:extLst>
      <p:ext uri="{BB962C8B-B14F-4D97-AF65-F5344CB8AC3E}">
        <p14:creationId xmlns:p14="http://schemas.microsoft.com/office/powerpoint/2010/main" val="455619209"/>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8E97-1D7C-F773-8AA5-08A8001FA27F}"/>
              </a:ext>
            </a:extLst>
          </p:cNvPr>
          <p:cNvSpPr>
            <a:spLocks noGrp="1"/>
          </p:cNvSpPr>
          <p:nvPr>
            <p:ph type="title"/>
          </p:nvPr>
        </p:nvSpPr>
        <p:spPr>
          <a:xfrm>
            <a:off x="346364" y="180109"/>
            <a:ext cx="8811491" cy="1750291"/>
          </a:xfrm>
        </p:spPr>
        <p:txBody>
          <a:bodyPr>
            <a:normAutofit/>
          </a:bodyPr>
          <a:lstStyle/>
          <a:p>
            <a:r>
              <a:rPr lang="en-US" dirty="0"/>
              <a:t>Financing climate proofing in the Western Balkans Region</a:t>
            </a:r>
            <a:br>
              <a:rPr lang="en-US" dirty="0"/>
            </a:br>
            <a:endParaRPr lang="bs-Latn-BA" sz="2200" dirty="0"/>
          </a:p>
        </p:txBody>
      </p:sp>
      <p:sp>
        <p:nvSpPr>
          <p:cNvPr id="3" name="Content Placeholder 2">
            <a:extLst>
              <a:ext uri="{FF2B5EF4-FFF2-40B4-BE49-F238E27FC236}">
                <a16:creationId xmlns:a16="http://schemas.microsoft.com/office/drawing/2014/main" id="{60823196-264A-58BD-435F-1A134A2ED472}"/>
              </a:ext>
            </a:extLst>
          </p:cNvPr>
          <p:cNvSpPr>
            <a:spLocks noGrp="1"/>
          </p:cNvSpPr>
          <p:nvPr>
            <p:ph idx="1"/>
          </p:nvPr>
        </p:nvSpPr>
        <p:spPr>
          <a:xfrm>
            <a:off x="677334" y="1801091"/>
            <a:ext cx="9103975" cy="4696691"/>
          </a:xfrm>
        </p:spPr>
        <p:txBody>
          <a:bodyPr>
            <a:normAutofit/>
          </a:bodyPr>
          <a:lstStyle/>
          <a:p>
            <a:pPr algn="just">
              <a:lnSpc>
                <a:spcPct val="107000"/>
              </a:lnSpc>
              <a:spcAft>
                <a:spcPts val="800"/>
              </a:spcAft>
            </a:pPr>
            <a:r>
              <a:rPr lang="en-US" sz="2200" b="1" dirty="0">
                <a:solidFill>
                  <a:schemeClr val="accent2">
                    <a:lumMod val="75000"/>
                  </a:schemeClr>
                </a:solidFill>
                <a:effectLst>
                  <a:outerShdw blurRad="38100" dist="38100" dir="2700000" algn="tl">
                    <a:srgbClr val="000000">
                      <a:alpha val="43137"/>
                    </a:srgbClr>
                  </a:outerShdw>
                </a:effectLst>
              </a:rPr>
              <a:t>Overview of financing climate proofing in Western Balkans</a:t>
            </a:r>
            <a:endParaRPr lang="bs-Latn-BA" b="1" dirty="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spcAft>
                <a:spcPts val="800"/>
              </a:spcAft>
              <a:buFont typeface="Symbol" panose="05050102010706020507" pitchFamily="18" charset="2"/>
              <a:buChar char=""/>
            </a:pPr>
            <a:r>
              <a:rPr lang="en-US" dirty="0">
                <a:latin typeface="Calibri" panose="020F0502020204030204" pitchFamily="34" charset="0"/>
                <a:cs typeface="Times New Roman" panose="02020603050405020304" pitchFamily="18" charset="0"/>
              </a:rPr>
              <a:t>This chapter provides a summary of the current situation in the field of financing measures for climate proofing and resilience in the Western Balkans, based on inputs by individual countries. </a:t>
            </a:r>
            <a:endParaRPr lang="bs-Latn-BA" dirty="0">
              <a:latin typeface="Calibri" panose="020F0502020204030204" pitchFamily="34" charset="0"/>
              <a:cs typeface="Times New Roman" panose="02020603050405020304" pitchFamily="18" charset="0"/>
            </a:endParaRPr>
          </a:p>
          <a:p>
            <a:pPr lvl="1" indent="-342900" algn="just">
              <a:lnSpc>
                <a:spcPct val="107000"/>
              </a:lnSpc>
              <a:buFont typeface="Symbol" panose="05050102010706020507" pitchFamily="18" charset="2"/>
              <a:buChar char=""/>
            </a:pPr>
            <a:r>
              <a:rPr lang="bs-Latn-BA" dirty="0">
                <a:latin typeface="Calibri" panose="020F0502020204030204" pitchFamily="34" charset="0"/>
                <a:cs typeface="Times New Roman" panose="02020603050405020304" pitchFamily="18" charset="0"/>
              </a:rPr>
              <a:t>It </a:t>
            </a:r>
            <a:r>
              <a:rPr lang="en-US" dirty="0">
                <a:latin typeface="Calibri" panose="020F0502020204030204" pitchFamily="34" charset="0"/>
                <a:cs typeface="Times New Roman" panose="02020603050405020304" pitchFamily="18" charset="0"/>
              </a:rPr>
              <a:t>describes the available economic instruments (fees and taxes) and funds (environmental protection fund, economic development funds, infrastructure development funds, </a:t>
            </a:r>
            <a:r>
              <a:rPr lang="en-US" dirty="0" err="1">
                <a:latin typeface="Calibri" panose="020F0502020204030204" pitchFamily="34" charset="0"/>
                <a:cs typeface="Times New Roman" panose="02020603050405020304" pitchFamily="18" charset="0"/>
              </a:rPr>
              <a:t>etc</a:t>
            </a:r>
            <a:r>
              <a:rPr lang="bs-Latn-BA" dirty="0">
                <a:latin typeface="Calibri" panose="020F0502020204030204" pitchFamily="34" charset="0"/>
                <a:cs typeface="Times New Roman" panose="02020603050405020304" pitchFamily="18" charset="0"/>
              </a:rPr>
              <a:t>.</a:t>
            </a:r>
            <a:r>
              <a:rPr lang="en-US" dirty="0">
                <a:latin typeface="Calibri" panose="020F0502020204030204" pitchFamily="34" charset="0"/>
                <a:cs typeface="Times New Roman" panose="02020603050405020304" pitchFamily="18" charset="0"/>
              </a:rPr>
              <a:t>) for financing climate change proofing measures used in </a:t>
            </a:r>
            <a:r>
              <a:rPr lang="bs-Latn-BA" dirty="0">
                <a:latin typeface="Calibri" panose="020F0502020204030204" pitchFamily="34" charset="0"/>
                <a:cs typeface="Times New Roman" panose="02020603050405020304" pitchFamily="18" charset="0"/>
              </a:rPr>
              <a:t>each of 6 coutries.</a:t>
            </a:r>
            <a:r>
              <a:rPr lang="en-US" dirty="0">
                <a:latin typeface="Calibri" panose="020F0502020204030204" pitchFamily="34" charset="0"/>
                <a:cs typeface="Times New Roman" panose="02020603050405020304" pitchFamily="18" charset="0"/>
              </a:rPr>
              <a:t> </a:t>
            </a:r>
            <a:endParaRPr lang="bs-Latn-BA" dirty="0">
              <a:latin typeface="Calibri" panose="020F0502020204030204" pitchFamily="34" charset="0"/>
              <a:cs typeface="Times New Roman" panose="02020603050405020304" pitchFamily="18" charset="0"/>
            </a:endParaRPr>
          </a:p>
          <a:p>
            <a:pPr lvl="1" indent="-342900" algn="just">
              <a:lnSpc>
                <a:spcPct val="107000"/>
              </a:lnSpc>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 Western Balkans have been shown to be vulnerable to extreme weather events, particularly: </a:t>
            </a:r>
            <a:endParaRPr lang="bs-Latn-BA" dirty="0">
              <a:effectLst/>
              <a:latin typeface="Calibri" panose="020F0502020204030204" pitchFamily="34" charset="0"/>
              <a:ea typeface="Calibri" panose="020F0502020204030204" pitchFamily="34" charset="0"/>
              <a:cs typeface="Times New Roman" panose="02020603050405020304" pitchFamily="18" charset="0"/>
            </a:endParaRPr>
          </a:p>
          <a:p>
            <a:pPr lvl="2" indent="-342900" algn="just">
              <a:lnSpc>
                <a:spcPct val="107000"/>
              </a:lnSpc>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Landslides and unstable slopes along highways, main roads and railways; </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p>
            <a:pPr lvl="2" indent="-342900" algn="just">
              <a:lnSpc>
                <a:spcPct val="107000"/>
              </a:lnSpc>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transport infrastructure in the vicinity of river flows which can be affected by floods; </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p>
            <a:pPr lvl="2" indent="-342900" algn="just">
              <a:lnSpc>
                <a:spcPct val="107000"/>
              </a:lnSpc>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Rising groundwater levels; </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p>
            <a:pPr lvl="2" indent="-342900" algn="just">
              <a:lnSpc>
                <a:spcPct val="107000"/>
              </a:lnSpc>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Floods in spring and summer and snowdrifts in winter periods.</a:t>
            </a:r>
            <a:endParaRPr lang="bs-Latn-BA"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bs-Latn-BA" dirty="0"/>
          </a:p>
        </p:txBody>
      </p:sp>
    </p:spTree>
    <p:extLst>
      <p:ext uri="{BB962C8B-B14F-4D97-AF65-F5344CB8AC3E}">
        <p14:creationId xmlns:p14="http://schemas.microsoft.com/office/powerpoint/2010/main" val="183043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8E97-1D7C-F773-8AA5-08A8001FA27F}"/>
              </a:ext>
            </a:extLst>
          </p:cNvPr>
          <p:cNvSpPr>
            <a:spLocks noGrp="1"/>
          </p:cNvSpPr>
          <p:nvPr>
            <p:ph type="title"/>
          </p:nvPr>
        </p:nvSpPr>
        <p:spPr>
          <a:xfrm>
            <a:off x="346364" y="180109"/>
            <a:ext cx="8811491" cy="1750291"/>
          </a:xfrm>
        </p:spPr>
        <p:txBody>
          <a:bodyPr>
            <a:normAutofit/>
          </a:bodyPr>
          <a:lstStyle/>
          <a:p>
            <a:r>
              <a:rPr lang="en-US" dirty="0"/>
              <a:t>Financing climate proofing in the Western Balkans Region</a:t>
            </a:r>
            <a:br>
              <a:rPr lang="en-US" dirty="0"/>
            </a:br>
            <a:endParaRPr lang="bs-Latn-BA" sz="2200" dirty="0"/>
          </a:p>
        </p:txBody>
      </p:sp>
      <p:sp>
        <p:nvSpPr>
          <p:cNvPr id="3" name="Content Placeholder 2">
            <a:extLst>
              <a:ext uri="{FF2B5EF4-FFF2-40B4-BE49-F238E27FC236}">
                <a16:creationId xmlns:a16="http://schemas.microsoft.com/office/drawing/2014/main" id="{60823196-264A-58BD-435F-1A134A2ED472}"/>
              </a:ext>
            </a:extLst>
          </p:cNvPr>
          <p:cNvSpPr>
            <a:spLocks noGrp="1"/>
          </p:cNvSpPr>
          <p:nvPr>
            <p:ph idx="1"/>
          </p:nvPr>
        </p:nvSpPr>
        <p:spPr>
          <a:xfrm>
            <a:off x="677334" y="1801091"/>
            <a:ext cx="9103975" cy="4696691"/>
          </a:xfrm>
        </p:spPr>
        <p:txBody>
          <a:bodyPr>
            <a:normAutofit/>
          </a:bodyPr>
          <a:lstStyle/>
          <a:p>
            <a:pPr algn="just">
              <a:lnSpc>
                <a:spcPct val="107000"/>
              </a:lnSpc>
              <a:spcAft>
                <a:spcPts val="800"/>
              </a:spcAft>
            </a:pPr>
            <a:r>
              <a:rPr lang="nl-NL" sz="2200" b="1" dirty="0" err="1">
                <a:solidFill>
                  <a:schemeClr val="accent2">
                    <a:lumMod val="75000"/>
                  </a:schemeClr>
                </a:solidFill>
                <a:effectLst>
                  <a:outerShdw blurRad="38100" dist="38100" dir="2700000" algn="tl">
                    <a:srgbClr val="000000">
                      <a:alpha val="43137"/>
                    </a:srgbClr>
                  </a:outerShdw>
                </a:effectLst>
              </a:rPr>
              <a:t>Examples</a:t>
            </a:r>
            <a:r>
              <a:rPr lang="nl-NL" sz="2200" b="1" dirty="0">
                <a:solidFill>
                  <a:schemeClr val="accent2">
                    <a:lumMod val="75000"/>
                  </a:schemeClr>
                </a:solidFill>
                <a:effectLst>
                  <a:outerShdw blurRad="38100" dist="38100" dir="2700000" algn="tl">
                    <a:srgbClr val="000000">
                      <a:alpha val="43137"/>
                    </a:srgbClr>
                  </a:outerShdw>
                </a:effectLst>
              </a:rPr>
              <a:t> </a:t>
            </a:r>
            <a:r>
              <a:rPr lang="nl-NL" sz="2200" b="1" dirty="0" err="1">
                <a:solidFill>
                  <a:schemeClr val="accent2">
                    <a:lumMod val="75000"/>
                  </a:schemeClr>
                </a:solidFill>
                <a:effectLst>
                  <a:outerShdw blurRad="38100" dist="38100" dir="2700000" algn="tl">
                    <a:srgbClr val="000000">
                      <a:alpha val="43137"/>
                    </a:srgbClr>
                  </a:outerShdw>
                </a:effectLst>
              </a:rPr>
              <a:t>from</a:t>
            </a:r>
            <a:r>
              <a:rPr lang="nl-NL" sz="2200" b="1" dirty="0">
                <a:solidFill>
                  <a:schemeClr val="accent2">
                    <a:lumMod val="75000"/>
                  </a:schemeClr>
                </a:solidFill>
                <a:effectLst>
                  <a:outerShdw blurRad="38100" dist="38100" dir="2700000" algn="tl">
                    <a:srgbClr val="000000">
                      <a:alpha val="43137"/>
                    </a:srgbClr>
                  </a:outerShdw>
                </a:effectLst>
              </a:rPr>
              <a:t> </a:t>
            </a:r>
            <a:r>
              <a:rPr lang="nl-NL" sz="2200" b="1" dirty="0" err="1">
                <a:solidFill>
                  <a:schemeClr val="accent2">
                    <a:lumMod val="75000"/>
                  </a:schemeClr>
                </a:solidFill>
                <a:effectLst>
                  <a:outerShdw blurRad="38100" dist="38100" dir="2700000" algn="tl">
                    <a:srgbClr val="000000">
                      <a:alpha val="43137"/>
                    </a:srgbClr>
                  </a:outerShdw>
                </a:effectLst>
              </a:rPr>
              <a:t>individual</a:t>
            </a:r>
            <a:r>
              <a:rPr lang="nl-NL" sz="2200" b="1" dirty="0">
                <a:solidFill>
                  <a:schemeClr val="accent2">
                    <a:lumMod val="75000"/>
                  </a:schemeClr>
                </a:solidFill>
                <a:effectLst>
                  <a:outerShdw blurRad="38100" dist="38100" dir="2700000" algn="tl">
                    <a:srgbClr val="000000">
                      <a:alpha val="43137"/>
                    </a:srgbClr>
                  </a:outerShdw>
                </a:effectLst>
              </a:rPr>
              <a:t> </a:t>
            </a:r>
            <a:r>
              <a:rPr lang="nl-NL" sz="2200" b="1" dirty="0" err="1">
                <a:solidFill>
                  <a:schemeClr val="accent2">
                    <a:lumMod val="75000"/>
                  </a:schemeClr>
                </a:solidFill>
                <a:effectLst>
                  <a:outerShdw blurRad="38100" dist="38100" dir="2700000" algn="tl">
                    <a:srgbClr val="000000">
                      <a:alpha val="43137"/>
                    </a:srgbClr>
                  </a:outerShdw>
                </a:effectLst>
              </a:rPr>
              <a:t>countries</a:t>
            </a:r>
            <a:r>
              <a:rPr lang="nl-NL" sz="2200" b="1" dirty="0">
                <a:solidFill>
                  <a:schemeClr val="accent2">
                    <a:lumMod val="75000"/>
                  </a:schemeClr>
                </a:solidFill>
                <a:effectLst>
                  <a:outerShdw blurRad="38100" dist="38100" dir="2700000" algn="tl">
                    <a:srgbClr val="000000">
                      <a:alpha val="43137"/>
                    </a:srgbClr>
                  </a:outerShdw>
                </a:effectLst>
              </a:rPr>
              <a:t>  </a:t>
            </a:r>
            <a:endParaRPr lang="bs-Latn-BA" b="1" dirty="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spcAft>
                <a:spcPts val="800"/>
              </a:spcAft>
              <a:buFont typeface="Symbol" panose="05050102010706020507" pitchFamily="18" charset="2"/>
              <a:buChar char=""/>
            </a:pPr>
            <a:r>
              <a:rPr lang="en-US" dirty="0">
                <a:latin typeface="Calibri" panose="020F0502020204030204" pitchFamily="34" charset="0"/>
                <a:cs typeface="Times New Roman" panose="02020603050405020304" pitchFamily="18" charset="0"/>
              </a:rPr>
              <a:t>The analysis of the situation in the six individual countries of the Western Balkans provides context on financing climate proofing in the region. For example: </a:t>
            </a:r>
          </a:p>
          <a:p>
            <a:pPr lvl="2" indent="-342900" algn="just">
              <a:lnSpc>
                <a:spcPct val="107000"/>
              </a:lnSpc>
              <a:spcAft>
                <a:spcPts val="800"/>
              </a:spcAft>
              <a:buFont typeface="Symbol" panose="05050102010706020507" pitchFamily="18" charset="2"/>
              <a:buChar char=""/>
            </a:pPr>
            <a:r>
              <a:rPr lang="en-US" sz="1600" b="1" dirty="0">
                <a:latin typeface="Calibri" panose="020F0502020204030204" pitchFamily="34" charset="0"/>
                <a:cs typeface="Times New Roman" panose="02020603050405020304" pitchFamily="18" charset="0"/>
              </a:rPr>
              <a:t>Albania</a:t>
            </a:r>
            <a:r>
              <a:rPr lang="en-US" sz="1600" dirty="0">
                <a:latin typeface="Calibri" panose="020F0502020204030204" pitchFamily="34" charset="0"/>
                <a:cs typeface="Times New Roman" panose="02020603050405020304" pitchFamily="18" charset="0"/>
              </a:rPr>
              <a:t> is currently implementing a total of 5 TEN-T projects in their country, with a combined value of 479 million EUR (264 million EUR on the Core Network and 215 million EUR on the Comprehensive Network).</a:t>
            </a:r>
          </a:p>
          <a:p>
            <a:pPr lvl="2" indent="-342900" algn="just">
              <a:lnSpc>
                <a:spcPct val="107000"/>
              </a:lnSpc>
              <a:spcAft>
                <a:spcPts val="8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An eco-tax was introduced to be paid by all natural and legal persons to use road motor vehicles and their auxiliary vehicles on the territory of </a:t>
            </a:r>
            <a:r>
              <a:rPr lang="en-US" sz="1600" b="1" dirty="0">
                <a:latin typeface="Calibri" panose="020F0502020204030204" pitchFamily="34" charset="0"/>
                <a:cs typeface="Times New Roman" panose="02020603050405020304" pitchFamily="18" charset="0"/>
              </a:rPr>
              <a:t>Montenegro</a:t>
            </a:r>
            <a:r>
              <a:rPr lang="en-US" sz="1600" dirty="0">
                <a:latin typeface="Calibri" panose="020F0502020204030204" pitchFamily="34" charset="0"/>
                <a:cs typeface="Times New Roman" panose="02020603050405020304" pitchFamily="18" charset="0"/>
              </a:rPr>
              <a:t>, but there are also environmental taxes for polluters.</a:t>
            </a:r>
          </a:p>
          <a:p>
            <a:pPr lvl="2" indent="-342900" algn="just">
              <a:lnSpc>
                <a:spcPct val="107000"/>
              </a:lnSpc>
              <a:spcAft>
                <a:spcPts val="8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The Draft Law on Climate Change in </a:t>
            </a:r>
            <a:r>
              <a:rPr lang="en-US" sz="1600" b="1" dirty="0">
                <a:latin typeface="Calibri" panose="020F0502020204030204" pitchFamily="34" charset="0"/>
                <a:cs typeface="Times New Roman" panose="02020603050405020304" pitchFamily="18" charset="0"/>
              </a:rPr>
              <a:t>Serbia </a:t>
            </a:r>
            <a:r>
              <a:rPr lang="en-US" sz="1600" dirty="0">
                <a:latin typeface="Calibri" panose="020F0502020204030204" pitchFamily="34" charset="0"/>
                <a:cs typeface="Times New Roman" panose="02020603050405020304" pitchFamily="18" charset="0"/>
              </a:rPr>
              <a:t>prescribes the development of the National Adaptation Plan, including Financial resources needs for priority measures (only first draft is available).</a:t>
            </a:r>
          </a:p>
          <a:p>
            <a:pPr lvl="1" indent="-342900" algn="just">
              <a:lnSpc>
                <a:spcPct val="107000"/>
              </a:lnSpc>
              <a:spcAft>
                <a:spcPts val="800"/>
              </a:spcAft>
              <a:buFont typeface="Symbol" panose="05050102010706020507" pitchFamily="18" charset="2"/>
              <a:buChar char=""/>
            </a:pPr>
            <a:endParaRPr lang="en-US" dirty="0">
              <a:latin typeface="Calibri" panose="020F0502020204030204" pitchFamily="34" charset="0"/>
              <a:cs typeface="Times New Roman" panose="02020603050405020304" pitchFamily="18" charset="0"/>
            </a:endParaRPr>
          </a:p>
          <a:p>
            <a:pPr lvl="1" indent="-342900" algn="just">
              <a:lnSpc>
                <a:spcPct val="107000"/>
              </a:lnSpc>
              <a:spcAft>
                <a:spcPts val="800"/>
              </a:spcAft>
              <a:buFont typeface="Symbol" panose="05050102010706020507" pitchFamily="18" charset="2"/>
              <a:buChar char=""/>
            </a:pPr>
            <a:endParaRPr lang="en-US" dirty="0">
              <a:latin typeface="Calibri" panose="020F0502020204030204" pitchFamily="34" charset="0"/>
              <a:cs typeface="Times New Roman" panose="02020603050405020304" pitchFamily="18" charset="0"/>
            </a:endParaRPr>
          </a:p>
          <a:p>
            <a:pPr lvl="1" indent="-342900" algn="just">
              <a:lnSpc>
                <a:spcPct val="107000"/>
              </a:lnSpc>
              <a:spcAft>
                <a:spcPts val="800"/>
              </a:spcAft>
              <a:buFont typeface="Symbol" panose="05050102010706020507" pitchFamily="18" charset="2"/>
              <a:buChar char=""/>
            </a:pPr>
            <a:endParaRPr lang="en-US" dirty="0">
              <a:latin typeface="Calibri" panose="020F0502020204030204" pitchFamily="34" charset="0"/>
              <a:cs typeface="Times New Roman" panose="02020603050405020304" pitchFamily="18" charset="0"/>
            </a:endParaRPr>
          </a:p>
          <a:p>
            <a:pPr lvl="1" indent="-342900" algn="just">
              <a:lnSpc>
                <a:spcPct val="107000"/>
              </a:lnSpc>
              <a:spcAft>
                <a:spcPts val="800"/>
              </a:spcAft>
              <a:buFont typeface="Symbol" panose="05050102010706020507" pitchFamily="18" charset="2"/>
              <a:buChar char=""/>
            </a:pPr>
            <a:endParaRPr lang="en-US" dirty="0">
              <a:latin typeface="Calibri" panose="020F0502020204030204" pitchFamily="34" charset="0"/>
              <a:cs typeface="Times New Roman" panose="02020603050405020304" pitchFamily="18" charset="0"/>
            </a:endParaRPr>
          </a:p>
          <a:p>
            <a:endParaRPr lang="bs-Latn-BA" dirty="0"/>
          </a:p>
        </p:txBody>
      </p:sp>
    </p:spTree>
    <p:extLst>
      <p:ext uri="{BB962C8B-B14F-4D97-AF65-F5344CB8AC3E}">
        <p14:creationId xmlns:p14="http://schemas.microsoft.com/office/powerpoint/2010/main" val="346276024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5C416098B70A43A787238C9233957E" ma:contentTypeVersion="" ma:contentTypeDescription="Create a new document." ma:contentTypeScope="" ma:versionID="dccc4ea3589b64a3a31e592df31e13ed">
  <xsd:schema xmlns:xsd="http://www.w3.org/2001/XMLSchema" xmlns:xs="http://www.w3.org/2001/XMLSchema" xmlns:p="http://schemas.microsoft.com/office/2006/metadata/properties" xmlns:ns1="http://schemas.microsoft.com/sharepoint/v3" xmlns:ns2="e722d3c4-5633-40de-9150-dbf9b67024c0" xmlns:ns3="4c9d8d46-62ac-42e5-94d1-6dc5d28606c2" xmlns:ns4="a8f515e1-b07c-45d7-8c90-46c31aadc490" targetNamespace="http://schemas.microsoft.com/office/2006/metadata/properties" ma:root="true" ma:fieldsID="af7b4e9c733af75b43f593a4cb7acad7" ns1:_="" ns2:_="" ns3:_="" ns4:_="">
    <xsd:import namespace="http://schemas.microsoft.com/sharepoint/v3"/>
    <xsd:import namespace="e722d3c4-5633-40de-9150-dbf9b67024c0"/>
    <xsd:import namespace="4c9d8d46-62ac-42e5-94d1-6dc5d28606c2"/>
    <xsd:import namespace="a8f515e1-b07c-45d7-8c90-46c31aadc49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1:_ip_UnifiedCompliancePolicyProperties" minOccurs="0"/>
                <xsd:element ref="ns1:_ip_UnifiedCompliancePolicyUIAction"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22d3c4-5633-40de-9150-dbf9b67024c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9d8d46-62ac-42e5-94d1-6dc5d28606c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844778d-d326-4c29-8da4-015cbf00ff1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f515e1-b07c-45d7-8c90-46c31aadc490"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2e6e145c-7079-4893-b8bc-ac78aa857799}" ma:internalName="TaxCatchAll" ma:showField="CatchAllData" ma:web="a8f515e1-b07c-45d7-8c90-46c31aadc4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c9d8d46-62ac-42e5-94d1-6dc5d28606c2">
      <Terms xmlns="http://schemas.microsoft.com/office/infopath/2007/PartnerControls"/>
    </lcf76f155ced4ddcb4097134ff3c332f>
    <TaxCatchAll xmlns="a8f515e1-b07c-45d7-8c90-46c31aadc490" xsi:nil="true"/>
  </documentManagement>
</p:properties>
</file>

<file path=customXml/itemProps1.xml><?xml version="1.0" encoding="utf-8"?>
<ds:datastoreItem xmlns:ds="http://schemas.openxmlformats.org/officeDocument/2006/customXml" ds:itemID="{A22B9701-D60D-48D0-BA50-B556C41226E3}"/>
</file>

<file path=customXml/itemProps2.xml><?xml version="1.0" encoding="utf-8"?>
<ds:datastoreItem xmlns:ds="http://schemas.openxmlformats.org/officeDocument/2006/customXml" ds:itemID="{95DDB6A1-5B37-460F-BCCA-7E271F82D741}"/>
</file>

<file path=customXml/itemProps3.xml><?xml version="1.0" encoding="utf-8"?>
<ds:datastoreItem xmlns:ds="http://schemas.openxmlformats.org/officeDocument/2006/customXml" ds:itemID="{4A98D52E-ED2B-4F44-B754-908B2BD4DDDD}"/>
</file>

<file path=docProps/app.xml><?xml version="1.0" encoding="utf-8"?>
<Properties xmlns="http://schemas.openxmlformats.org/officeDocument/2006/extended-properties" xmlns:vt="http://schemas.openxmlformats.org/officeDocument/2006/docPropsVTypes">
  <Template>Facet</Template>
  <TotalTime>7287</TotalTime>
  <Words>2854</Words>
  <Application>Microsoft Office PowerPoint</Application>
  <PresentationFormat>Widescreen</PresentationFormat>
  <Paragraphs>241</Paragraphs>
  <Slides>32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Calibri Light</vt:lpstr>
      <vt:lpstr>Ebrima</vt:lpstr>
      <vt:lpstr>Symbol</vt:lpstr>
      <vt:lpstr>Times New Roman</vt:lpstr>
      <vt:lpstr>Trebuchet MS</vt:lpstr>
      <vt:lpstr>Wingdings</vt:lpstr>
      <vt:lpstr>Wingdings 3</vt:lpstr>
      <vt:lpstr>Facet</vt:lpstr>
      <vt:lpstr>Guidelines on Best Practices for Financing Climate Proofing Measures </vt:lpstr>
      <vt:lpstr>CONTENT OF THE GUIDELINES</vt:lpstr>
      <vt:lpstr>1. INTRODUCTION</vt:lpstr>
      <vt:lpstr>Introduction</vt:lpstr>
      <vt:lpstr>Introduction</vt:lpstr>
      <vt:lpstr>2. FINANCING CLIMATE PROOFING IN THE WESTERN BALKANS REGION</vt:lpstr>
      <vt:lpstr>Financing climate proofing in the Western Balkans Region </vt:lpstr>
      <vt:lpstr>Financing climate proofing in the Western Balkans Region </vt:lpstr>
      <vt:lpstr>Financing climate proofing in the Western Balkans Region </vt:lpstr>
      <vt:lpstr>3. INTERNATIONAL FUNDING SOURCES AVAILABLE</vt:lpstr>
      <vt:lpstr>International funding sources available for Western Balkan Countries  </vt:lpstr>
      <vt:lpstr>International funding sources available for Western Balkan Countries  </vt:lpstr>
      <vt:lpstr>4. FINANCIAL SOURCES FOR CLIMATE PROOFING MEASURES IN THE WESTERN BALKANS</vt:lpstr>
      <vt:lpstr>International funding sources available for Western Balkan Countries  </vt:lpstr>
      <vt:lpstr>Financial sources for climate proofing measures for infrastructure projects (Roads) for WB countries  </vt:lpstr>
      <vt:lpstr>Western Balkans Investment Framework</vt:lpstr>
      <vt:lpstr>5. KEY ISSUES AND CHALLENGES</vt:lpstr>
      <vt:lpstr>Key issues and challenges </vt:lpstr>
      <vt:lpstr>6. ESTABLISHMENT OF A FUNDRAISING MECHANISM</vt:lpstr>
      <vt:lpstr>Paving the way to the establishment of a fundraising mechanism in the Western Balkans  </vt:lpstr>
      <vt:lpstr>Paving the way to the establishment of a fundraising mechanism in the Western Balkans  </vt:lpstr>
      <vt:lpstr>Paving the way to the establishment of a fundraising mechanism in the Western Balkans  </vt:lpstr>
      <vt:lpstr>Conclusions and reflections</vt:lpstr>
      <vt:lpstr>Conclusions and reflections</vt:lpstr>
      <vt:lpstr>Thank you!</vt:lpstr>
      <vt:lpstr>Overview of financing climate proofing in Western Balkan  </vt:lpstr>
      <vt:lpstr>Overview of financing climate proofing in Western Balkan  </vt:lpstr>
      <vt:lpstr>Overview of financing climate proofing in Western Balkan  </vt:lpstr>
      <vt:lpstr>Overview of financing climate proofing in Western Balkan  </vt:lpstr>
      <vt:lpstr>Overview of financing climate proofing in Western Balkan  </vt:lpstr>
      <vt:lpstr>Overview of financing climate proofing in Western Balkan  </vt:lpstr>
      <vt:lpstr>Case studies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on Best Practices for Financing Climate Proofing Measures</dc:title>
  <dc:creator>Aleksandra</dc:creator>
  <cp:lastModifiedBy>Jeroen Trimpe Burger</cp:lastModifiedBy>
  <cp:revision>4</cp:revision>
  <dcterms:created xsi:type="dcterms:W3CDTF">2022-06-27T16:30:51Z</dcterms:created>
  <dcterms:modified xsi:type="dcterms:W3CDTF">2022-07-04T09:01:02Z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0x010100125C416098B70A43A787238C9233957E</vt:lpwstr>
  </property>
</Properties>
</file>