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8" r:id="rId4"/>
    <p:sldId id="266" r:id="rId5"/>
    <p:sldId id="791" r:id="rId6"/>
    <p:sldId id="792" r:id="rId7"/>
    <p:sldId id="793" r:id="rId8"/>
    <p:sldId id="794" r:id="rId9"/>
    <p:sldId id="795" r:id="rId10"/>
    <p:sldId id="796" r:id="rId11"/>
    <p:sldId id="799" r:id="rId12"/>
    <p:sldId id="800" r:id="rId13"/>
    <p:sldId id="801" r:id="rId14"/>
    <p:sldId id="7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888F1B7E-8474-4447-AF82-8A2213AA69C2}">
          <p14:sldIdLst>
            <p14:sldId id="257"/>
          </p14:sldIdLst>
        </p14:section>
        <p14:section name="Content Slides" id="{19823C87-F31F-E346-AFC5-9FA24983B0CC}">
          <p14:sldIdLst>
            <p14:sldId id="259"/>
            <p14:sldId id="268"/>
            <p14:sldId id="266"/>
            <p14:sldId id="791"/>
            <p14:sldId id="792"/>
            <p14:sldId id="793"/>
            <p14:sldId id="794"/>
            <p14:sldId id="795"/>
            <p14:sldId id="796"/>
            <p14:sldId id="799"/>
            <p14:sldId id="800"/>
            <p14:sldId id="801"/>
          </p14:sldIdLst>
        </p14:section>
        <p14:section name="Final Page" id="{2E45BA6D-186F-2442-80A6-285173F426D6}">
          <p14:sldIdLst>
            <p14:sldId id="7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861A00"/>
    <a:srgbClr val="FF7C5D"/>
    <a:srgbClr val="56CBF5"/>
    <a:srgbClr val="D4EEF5"/>
    <a:srgbClr val="E2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B9831-4578-4D81-9A91-6F92687F39BA}" v="633" dt="2022-06-10T10:17:11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3"/>
    <p:restoredTop sz="96327"/>
  </p:normalViewPr>
  <p:slideViewPr>
    <p:cSldViewPr snapToGrid="0" snapToObjects="1">
      <p:cViewPr>
        <p:scale>
          <a:sx n="100" d="100"/>
          <a:sy n="100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16114-94D5-C94E-A414-FD075A01461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26B78-950D-0B45-B694-D406D7D4B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AC07-4ECD-274D-A461-34813D23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AD18A-AA99-7244-AD35-36B5F7F22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D051-4D76-114A-B416-A96E2CBD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8A74E-22F8-534D-B4EF-35F71AEC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7C90-B25E-A346-9E9B-162B3B1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7F9A-FB0A-374E-8E6E-9FA973B0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AF0C-A74C-8D41-8D0B-E760DF3D2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4928-BA9F-BE42-8F15-BBA9A422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01EF0-F95A-7945-9A8C-35AD090D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147B9-6005-2044-8A6F-E62EBCA3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26E5D-64F1-7042-8487-B3E516156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55CE7-1A46-F24F-8E3D-5A75E4297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F563F-D312-914B-8778-A3D9146B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EE13-CEB6-B842-A306-00E1620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5253-EA51-E242-8776-3BAF9B39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C2BE-2FD4-BE43-A025-98552DC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0BEE-8862-634E-9DAE-E2C82AD1A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1F68F-66EB-5E4A-B72B-F8770F94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4B2E6-7E31-1941-AEBF-B1CE93BB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37D6-1BEB-144E-AF02-C0AFE57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5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17B9-B148-E945-A148-AF11F998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A13F4-6533-8F4D-B85C-DCBEBAB82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4C4C-3BC4-E94B-8FFB-CF3A78D0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E3417-B0DA-8D40-BCFF-5BD793E0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3042B-AE29-6A40-9D64-EB42D4D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3EBE-5BB2-9043-B1CD-F8DEC371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21E0-BF3B-5645-B70D-243CB2242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73481-D8A0-D844-8619-711C4427A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3B4DE-EF38-F44E-B078-53932663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DDE1C-6604-1844-9F35-A0D30952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A18A-AF8C-3344-A6D2-BC0EBB13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AABC-5F3E-F544-A989-4215E167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AD5C4-1F6E-E542-86B3-2FD64939D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9964D-E4CF-C64B-B22B-028802C3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3F8C2-AAC8-294A-AE77-DC323A8B3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8550E-758E-4C47-AAF9-E6DCB4BC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80521-D8AC-D245-B03B-798B63C4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3800E-41A3-6640-8D6F-5E6B752C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F6877-5F51-7946-8AE1-D1558785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0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61D1-71E2-A143-9849-E31FC496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A9FB3-307A-DF4E-9555-451A6BB3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E2E4D-59CE-554C-89A6-862894A9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3EB03-2311-2D40-A4C7-9075EE22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E0DE3-BED1-D54F-BEAA-EC1028D8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3F3F1-269A-0141-BCC5-EC8AF005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5E10F-C896-364B-B942-D8EAE480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F1E7-463E-9649-AB61-F30F302C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89F6-1141-5F4B-9E1A-78D1C42B8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07966-BD51-484B-9E24-A0AF92E84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F7D5A-298F-7645-89AA-57AA44E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C3A19-B82D-7848-9D80-1438A5CE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609FB-0537-F447-8684-B7AE80CF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DCD7-8C05-784F-B967-89E4284E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8B20C-C42A-E44D-A952-19B4D305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54BA3-09E2-2C4E-89F7-110A98FCA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5A16B-D78C-A546-8D53-5C548EAC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13/06/2022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FF0E7-CF03-B64A-B146-9D65C2BA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53722-7A82-4448-B7C3-02830ECC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929D1-5E48-A046-AAE1-BCCA5ACB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C9253-EABA-104E-AC57-20BBDDC8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41176-6322-B44A-AB2A-64E15B9FE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13/06/2022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DE3D9-F99A-6A4A-A255-F36F987B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D6F28-6826-124D-9F1F-0239F9E50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bine.mccallum@u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B247F-43D8-6949-9A44-798C0C4E617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 flipH="1">
            <a:off x="1" y="-18000"/>
            <a:ext cx="12196043" cy="6876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09A6B2-A937-9B4D-A91B-21EDFEAE852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1600654"/>
              </p:ext>
            </p:extLst>
          </p:nvPr>
        </p:nvGraphicFramePr>
        <p:xfrm>
          <a:off x="1130300" y="1250706"/>
          <a:ext cx="10033886" cy="469392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6689257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3344629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2089820">
                <a:tc gridSpan="2">
                  <a:txBody>
                    <a:bodyPr/>
                    <a:lstStyle/>
                    <a:p>
                      <a:endParaRPr lang="en-US" sz="4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4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40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Project development and planning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10893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Key concepts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Training on Financing and Economic Instruments for Climate Proofing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Green Infrastructure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52198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Sabine McCallum</a:t>
                      </a:r>
                    </a:p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 June 2022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28D38AF-0A59-4F4D-9C79-C01A7049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22677" y="390297"/>
            <a:ext cx="2353879" cy="1143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684F3-9BF6-16B3-D385-5725F3E838C3}"/>
              </a:ext>
            </a:extLst>
          </p:cNvPr>
          <p:cNvSpPr txBox="1"/>
          <p:nvPr/>
        </p:nvSpPr>
        <p:spPr>
          <a:xfrm>
            <a:off x="11270512" y="6677799"/>
            <a:ext cx="899718" cy="190834"/>
          </a:xfrm>
          <a:prstGeom prst="rect">
            <a:avLst/>
          </a:prstGeom>
          <a:solidFill>
            <a:srgbClr val="E1F4FD">
              <a:alpha val="7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i="1" dirty="0">
                <a:solidFill>
                  <a:srgbClr val="294C82"/>
                </a:solidFill>
                <a:latin typeface="Roboto"/>
                <a:ea typeface="Roboto"/>
              </a:rPr>
              <a:t>©Sabine McCallum </a:t>
            </a:r>
          </a:p>
        </p:txBody>
      </p:sp>
    </p:spTree>
    <p:extLst>
      <p:ext uri="{BB962C8B-B14F-4D97-AF65-F5344CB8AC3E}">
        <p14:creationId xmlns:p14="http://schemas.microsoft.com/office/powerpoint/2010/main" val="384583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01c Intervention strategy (logic)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6" y="6347126"/>
            <a:ext cx="637789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10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57655-3B39-91C5-AC3B-DDE8E6B27534}"/>
              </a:ext>
            </a:extLst>
          </p:cNvPr>
          <p:cNvSpPr txBox="1"/>
          <p:nvPr/>
        </p:nvSpPr>
        <p:spPr>
          <a:xfrm>
            <a:off x="468000" y="1887616"/>
            <a:ext cx="1107792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Objectives Tree is the starting point for developing a Theory of Change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diagram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presenting the project's intervention logic or intervention strategy. This entails choosing the results chain of outputs, outcomes, intermediate state and impact following the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 “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if we do A” - “then B happens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” logic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69C3C-5E91-383C-C607-16B86FE50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2662024"/>
            <a:ext cx="9621593" cy="1743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62607-681F-5357-D215-6872F64ED7D6}"/>
              </a:ext>
            </a:extLst>
          </p:cNvPr>
          <p:cNvSpPr txBox="1"/>
          <p:nvPr/>
        </p:nvSpPr>
        <p:spPr>
          <a:xfrm>
            <a:off x="468000" y="4944862"/>
            <a:ext cx="1125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chosen intervention strategy should be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as realistic as possible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, taking into consideration the economic, political and socio-cultural dimensions in which the project shall be implemented</a:t>
            </a:r>
          </a:p>
        </p:txBody>
      </p:sp>
    </p:spTree>
    <p:extLst>
      <p:ext uri="{BB962C8B-B14F-4D97-AF65-F5344CB8AC3E}">
        <p14:creationId xmlns:p14="http://schemas.microsoft.com/office/powerpoint/2010/main" val="33712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0165" y="77057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 Logical framework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6" y="8061626"/>
            <a:ext cx="637789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11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3C6B7C1-CCFA-76B7-BCED-BCC3B349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-100013"/>
            <a:ext cx="12192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6" name="Content Placeholder 8">
            <a:extLst>
              <a:ext uri="{FF2B5EF4-FFF2-40B4-BE49-F238E27FC236}">
                <a16:creationId xmlns:a16="http://schemas.microsoft.com/office/drawing/2014/main" id="{BDE5B8DB-63D3-DA4C-A40C-62C67E377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762" y="2061599"/>
            <a:ext cx="101790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5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04 Risk management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6" y="6347126"/>
            <a:ext cx="637789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12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57655-3B39-91C5-AC3B-DDE8E6B27534}"/>
              </a:ext>
            </a:extLst>
          </p:cNvPr>
          <p:cNvSpPr txBox="1"/>
          <p:nvPr/>
        </p:nvSpPr>
        <p:spPr>
          <a:xfrm>
            <a:off x="468000" y="2441077"/>
            <a:ext cx="349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Risk management at the project level are</a:t>
            </a:r>
          </a:p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mostly based on the following steps: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62607-681F-5357-D215-6872F64ED7D6}"/>
              </a:ext>
            </a:extLst>
          </p:cNvPr>
          <p:cNvSpPr txBox="1"/>
          <p:nvPr/>
        </p:nvSpPr>
        <p:spPr>
          <a:xfrm>
            <a:off x="468000" y="4544812"/>
            <a:ext cx="11257275" cy="138499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Project risks can involve both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external and internal factors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External risks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are those that might occur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outside the control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of the project. They represent factors of the project environment including political, economic, environmental, and social conditions.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Internal risks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are those that might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arise from the management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of the projects, such as inadequate human resources, lack of clarity in accountability, etc.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BC1BBF-88E6-9B21-6A3E-BBD29D402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1482479"/>
            <a:ext cx="4844138" cy="2872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04 Risk management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6" y="6347126"/>
            <a:ext cx="637789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13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57655-3B39-91C5-AC3B-DDE8E6B27534}"/>
              </a:ext>
            </a:extLst>
          </p:cNvPr>
          <p:cNvSpPr txBox="1"/>
          <p:nvPr/>
        </p:nvSpPr>
        <p:spPr>
          <a:xfrm>
            <a:off x="467999" y="1698127"/>
            <a:ext cx="11257275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Planning Management Responses to Risks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(principal options)</a:t>
            </a: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Avoid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: Change some aspects of the project so that the threat can no longer occur or have an impact. </a:t>
            </a: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Reduce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: Decrease the probability of the event occurring or reduce the impact of the event should it occur. </a:t>
            </a: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Alternative Action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: Prepare a contingency plan to reduce the impact of the threat should it occur. </a:t>
            </a: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Transfer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: Ensure that a third party takes on responsibility for some of the impact.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Accept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: Make a conscious and deliberate decision to accept the risk.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0A022-5A51-6A27-9B45-AC48A86F34D7}"/>
              </a:ext>
            </a:extLst>
          </p:cNvPr>
          <p:cNvSpPr txBox="1"/>
          <p:nvPr/>
        </p:nvSpPr>
        <p:spPr>
          <a:xfrm>
            <a:off x="480796" y="4733925"/>
            <a:ext cx="11244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Monitoring Risk</a:t>
            </a:r>
          </a:p>
          <a:p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Project Managers need to monitor and analyze project risks on a regular basis and implement the management responses as the risks emerge during project implementation (also </a:t>
            </a:r>
            <a:r>
              <a:rPr lang="en-US" sz="1400" u="sng" dirty="0">
                <a:latin typeface="Roboto" panose="02000000000000000000" pitchFamily="2" charset="0"/>
                <a:ea typeface="Roboto" panose="02000000000000000000" pitchFamily="2" charset="0"/>
              </a:rPr>
              <a:t>often a reporting requirement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5808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1C1231-6D84-FD4A-95B4-C24D7B9B89C2}"/>
              </a:ext>
            </a:extLst>
          </p:cNvPr>
          <p:cNvSpPr/>
          <p:nvPr/>
        </p:nvSpPr>
        <p:spPr>
          <a:xfrm>
            <a:off x="1739625" y="1541046"/>
            <a:ext cx="4122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1547B9D-229B-4C0B-91B5-2CAF4C6349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5" y="6151826"/>
            <a:ext cx="1340361" cy="65227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F08D7B3-0D78-9DDC-C039-7288893E1D1D}"/>
              </a:ext>
            </a:extLst>
          </p:cNvPr>
          <p:cNvGrpSpPr/>
          <p:nvPr/>
        </p:nvGrpSpPr>
        <p:grpSpPr>
          <a:xfrm>
            <a:off x="7386132" y="-5567"/>
            <a:ext cx="4572001" cy="6858000"/>
            <a:chOff x="4338131" y="-4966"/>
            <a:chExt cx="4572001" cy="6858000"/>
          </a:xfrm>
        </p:grpSpPr>
        <p:pic>
          <p:nvPicPr>
            <p:cNvPr id="4" name="Picture 3" descr="A picture containing nature, mountain&#10;&#10;Description automatically generated">
              <a:extLst>
                <a:ext uri="{FF2B5EF4-FFF2-40B4-BE49-F238E27FC236}">
                  <a16:creationId xmlns:a16="http://schemas.microsoft.com/office/drawing/2014/main" id="{245E4CFA-EA5B-66B4-722F-396DCDF3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8132" y="-4966"/>
              <a:ext cx="4572000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6F1A60-FDDF-EB12-A4D3-E02E6D52AA28}"/>
                </a:ext>
              </a:extLst>
            </p:cNvPr>
            <p:cNvSpPr txBox="1"/>
            <p:nvPr/>
          </p:nvSpPr>
          <p:spPr>
            <a:xfrm>
              <a:off x="4338131" y="6667767"/>
              <a:ext cx="1278898" cy="184666"/>
            </a:xfrm>
            <a:prstGeom prst="rect">
              <a:avLst/>
            </a:prstGeom>
            <a:solidFill>
              <a:srgbClr val="E1F4FD">
                <a:alpha val="70000"/>
              </a:srgb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600" i="1" dirty="0">
                  <a:solidFill>
                    <a:srgbClr val="294C82"/>
                  </a:solidFill>
                  <a:latin typeface="Roboto"/>
                  <a:ea typeface="Roboto"/>
                </a:rPr>
                <a:t>©Daniela </a:t>
              </a:r>
              <a:r>
                <a:rPr lang="en-US" sz="600" i="1" dirty="0" err="1">
                  <a:solidFill>
                    <a:srgbClr val="294C82"/>
                  </a:solidFill>
                  <a:latin typeface="Roboto"/>
                  <a:ea typeface="Roboto"/>
                </a:rPr>
                <a:t>Izotenko</a:t>
              </a:r>
              <a:r>
                <a:rPr lang="en-US" sz="600" i="1" dirty="0">
                  <a:solidFill>
                    <a:srgbClr val="294C82"/>
                  </a:solidFill>
                  <a:latin typeface="Roboto"/>
                  <a:ea typeface="Roboto"/>
                </a:rPr>
                <a:t>/</a:t>
              </a:r>
              <a:r>
                <a:rPr lang="en-US" sz="600" i="1" dirty="0" err="1">
                  <a:solidFill>
                    <a:srgbClr val="294C82"/>
                  </a:solidFill>
                  <a:latin typeface="Roboto"/>
                  <a:ea typeface="Roboto"/>
                </a:rPr>
                <a:t>unsplash</a:t>
              </a:r>
              <a:endParaRPr lang="en-US" sz="600" i="1" dirty="0">
                <a:solidFill>
                  <a:srgbClr val="294C82"/>
                </a:solidFill>
                <a:latin typeface="Roboto"/>
                <a:ea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25CCD0-EECE-57DF-FB96-4F9B76DEEBA3}"/>
              </a:ext>
            </a:extLst>
          </p:cNvPr>
          <p:cNvSpPr txBox="1"/>
          <p:nvPr/>
        </p:nvSpPr>
        <p:spPr>
          <a:xfrm>
            <a:off x="5263629" y="6185574"/>
            <a:ext cx="192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Sabine McCallum</a:t>
            </a:r>
          </a:p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sabine.mccallum@un.org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development and planning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7" y="6347126"/>
            <a:ext cx="349382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C837B-3CD2-F4DE-F497-4975943F45A0}"/>
              </a:ext>
            </a:extLst>
          </p:cNvPr>
          <p:cNvSpPr txBox="1"/>
          <p:nvPr/>
        </p:nvSpPr>
        <p:spPr>
          <a:xfrm>
            <a:off x="577516" y="1867301"/>
            <a:ext cx="85279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1338" algn="l"/>
              </a:tabLst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01 	Develop a theory of change</a:t>
            </a:r>
          </a:p>
          <a:p>
            <a:pPr>
              <a:tabLst>
                <a:tab pos="541338" algn="l"/>
              </a:tabLst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40000" indent="-1044575">
              <a:tabLst>
                <a:tab pos="541338" algn="l"/>
              </a:tabLst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Develop a Theory of Change for a project using the problem and objective analysis and 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determine an intervention logic, including drivers and assumptions</a:t>
            </a:r>
          </a:p>
          <a:p>
            <a:pPr indent="-630000">
              <a:tabLst>
                <a:tab pos="541338" algn="l"/>
              </a:tabLst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-630000">
              <a:tabLst>
                <a:tab pos="541338" algn="l"/>
              </a:tabLst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Design a logical framework</a:t>
            </a:r>
          </a:p>
          <a:p>
            <a:pPr indent="-630000">
              <a:tabLst>
                <a:tab pos="541338" algn="l"/>
              </a:tabLst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40000" indent="-1044575">
              <a:tabLst>
                <a:tab pos="541338" algn="l"/>
              </a:tabLst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	Design a Logical Framework that summarizes the project´s results and captures 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key elements along the result´s chain</a:t>
            </a:r>
          </a:p>
          <a:p>
            <a:pPr marL="540000" indent="-1044575">
              <a:tabLst>
                <a:tab pos="541338" algn="l"/>
              </a:tabLst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40000" indent="-1044575">
              <a:tabLst>
                <a:tab pos="541338" algn="l"/>
              </a:tabLst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03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Identify potential risks</a:t>
            </a:r>
          </a:p>
          <a:p>
            <a:pPr marL="540000" indent="-1044575">
              <a:tabLst>
                <a:tab pos="541338" algn="l"/>
              </a:tabLst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40000" indent="-1044575">
              <a:tabLst>
                <a:tab pos="541338" algn="l"/>
              </a:tabLst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Identify potential risks that the project may face and its management approaches</a:t>
            </a:r>
            <a:r>
              <a:rPr lang="en-US" dirty="0"/>
              <a:t>	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4796DA-9BCE-0431-13B8-7D943E390D3C}"/>
              </a:ext>
            </a:extLst>
          </p:cNvPr>
          <p:cNvCxnSpPr>
            <a:cxnSpLocks/>
          </p:cNvCxnSpPr>
          <p:nvPr/>
        </p:nvCxnSpPr>
        <p:spPr>
          <a:xfrm>
            <a:off x="1225118" y="2263805"/>
            <a:ext cx="68127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64BAD0-86DA-C599-13DD-3DBF6E58A006}"/>
              </a:ext>
            </a:extLst>
          </p:cNvPr>
          <p:cNvCxnSpPr>
            <a:cxnSpLocks/>
          </p:cNvCxnSpPr>
          <p:nvPr/>
        </p:nvCxnSpPr>
        <p:spPr>
          <a:xfrm>
            <a:off x="1216240" y="3623572"/>
            <a:ext cx="682163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8D0AB-AE45-0061-279D-51C74D263212}"/>
              </a:ext>
            </a:extLst>
          </p:cNvPr>
          <p:cNvCxnSpPr>
            <a:cxnSpLocks/>
          </p:cNvCxnSpPr>
          <p:nvPr/>
        </p:nvCxnSpPr>
        <p:spPr>
          <a:xfrm>
            <a:off x="1216239" y="4894560"/>
            <a:ext cx="68216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34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 Theory of Change (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US" sz="2800" b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</a:t>
            </a:r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7" y="6347126"/>
            <a:ext cx="349382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FAFAB-076B-9B78-6A1A-433CC9557651}"/>
              </a:ext>
            </a:extLst>
          </p:cNvPr>
          <p:cNvSpPr txBox="1"/>
          <p:nvPr/>
        </p:nvSpPr>
        <p:spPr>
          <a:xfrm>
            <a:off x="468000" y="1612184"/>
            <a:ext cx="1135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Initial step in planning is to clearly scope out the context in which the project aims to make a difference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D63AFE-D645-4DEF-DDF4-7897B2606026}"/>
              </a:ext>
            </a:extLst>
          </p:cNvPr>
          <p:cNvSpPr txBox="1"/>
          <p:nvPr/>
        </p:nvSpPr>
        <p:spPr>
          <a:xfrm>
            <a:off x="468000" y="3976352"/>
            <a:ext cx="1135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Developing a </a:t>
            </a:r>
            <a:r>
              <a:rPr lang="en-US" dirty="0" err="1"/>
              <a:t>ToC</a:t>
            </a:r>
            <a:r>
              <a:rPr lang="en-US" dirty="0"/>
              <a:t> includes three main steps: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1CCB07D-3CE0-76DC-0756-DC5C1CC4F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4341522"/>
            <a:ext cx="7430537" cy="156231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1EB65C8-97AA-BB9F-9BBD-D1D87A9E0794}"/>
              </a:ext>
            </a:extLst>
          </p:cNvPr>
          <p:cNvGrpSpPr/>
          <p:nvPr/>
        </p:nvGrpSpPr>
        <p:grpSpPr>
          <a:xfrm>
            <a:off x="589084" y="2061419"/>
            <a:ext cx="2032001" cy="1646454"/>
            <a:chOff x="589084" y="2061419"/>
            <a:chExt cx="2032001" cy="1646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3A4D37-29C9-B3DA-D5F5-F0B0283062E2}"/>
                </a:ext>
              </a:extLst>
            </p:cNvPr>
            <p:cNvGrpSpPr/>
            <p:nvPr/>
          </p:nvGrpSpPr>
          <p:grpSpPr>
            <a:xfrm>
              <a:off x="589084" y="2061419"/>
              <a:ext cx="2032001" cy="1641313"/>
              <a:chOff x="589084" y="2061419"/>
              <a:chExt cx="2032001" cy="1641313"/>
            </a:xfrm>
          </p:grpSpPr>
          <p:pic>
            <p:nvPicPr>
              <p:cNvPr id="6" name="Picture 5" descr="A group of colorful eggs&#10;&#10;Description automatically generated with medium confidence">
                <a:extLst>
                  <a:ext uri="{FF2B5EF4-FFF2-40B4-BE49-F238E27FC236}">
                    <a16:creationId xmlns:a16="http://schemas.microsoft.com/office/drawing/2014/main" id="{B8F0CE69-DC6A-5291-7CE6-071EC9C04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085" y="2347007"/>
                <a:ext cx="2032000" cy="1355725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AA79F3-5012-954B-B062-08E9CCE688D6}"/>
                  </a:ext>
                </a:extLst>
              </p:cNvPr>
              <p:cNvSpPr txBox="1"/>
              <p:nvPr/>
            </p:nvSpPr>
            <p:spPr>
              <a:xfrm>
                <a:off x="589084" y="2061419"/>
                <a:ext cx="2032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Social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EACFC1-961B-CEE6-CEEA-468DB8E7623F}"/>
                </a:ext>
              </a:extLst>
            </p:cNvPr>
            <p:cNvSpPr txBox="1"/>
            <p:nvPr/>
          </p:nvSpPr>
          <p:spPr>
            <a:xfrm>
              <a:off x="1342187" y="3523207"/>
              <a:ext cx="1278898" cy="184666"/>
            </a:xfrm>
            <a:prstGeom prst="rect">
              <a:avLst/>
            </a:prstGeom>
            <a:solidFill>
              <a:srgbClr val="E1F4FD">
                <a:alpha val="70000"/>
              </a:srgb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600" i="1" dirty="0">
                  <a:solidFill>
                    <a:srgbClr val="294C82"/>
                  </a:solidFill>
                  <a:latin typeface="Roboto"/>
                  <a:ea typeface="Roboto"/>
                </a:rPr>
                <a:t>©</a:t>
              </a:r>
              <a:r>
                <a:rPr lang="en-US" sz="600" i="1" dirty="0" err="1">
                  <a:solidFill>
                    <a:srgbClr val="294C82"/>
                  </a:solidFill>
                  <a:latin typeface="Roboto"/>
                  <a:ea typeface="Roboto"/>
                </a:rPr>
                <a:t>Raimond</a:t>
              </a:r>
              <a:r>
                <a:rPr lang="en-US" sz="600" i="1" dirty="0">
                  <a:solidFill>
                    <a:srgbClr val="294C82"/>
                  </a:solidFill>
                  <a:latin typeface="Roboto"/>
                  <a:ea typeface="Roboto"/>
                </a:rPr>
                <a:t> Klavins/</a:t>
              </a:r>
              <a:r>
                <a:rPr lang="en-US" sz="600" i="1" dirty="0" err="1">
                  <a:solidFill>
                    <a:srgbClr val="294C82"/>
                  </a:solidFill>
                  <a:latin typeface="Roboto"/>
                  <a:ea typeface="Roboto"/>
                </a:rPr>
                <a:t>unsplash</a:t>
              </a:r>
              <a:endParaRPr lang="en-US" sz="600" i="1" dirty="0">
                <a:solidFill>
                  <a:srgbClr val="294C82"/>
                </a:solidFill>
                <a:latin typeface="Roboto"/>
                <a:ea typeface="Roboto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D9D830-5802-2C8B-F102-6047DD37924A}"/>
              </a:ext>
            </a:extLst>
          </p:cNvPr>
          <p:cNvGrpSpPr/>
          <p:nvPr/>
        </p:nvGrpSpPr>
        <p:grpSpPr>
          <a:xfrm>
            <a:off x="2752050" y="2052801"/>
            <a:ext cx="2191513" cy="1648958"/>
            <a:chOff x="2752050" y="2052801"/>
            <a:chExt cx="2191513" cy="16489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92E409-CA82-EEA6-24C7-77ED0EBFDCE1}"/>
                </a:ext>
              </a:extLst>
            </p:cNvPr>
            <p:cNvGrpSpPr/>
            <p:nvPr/>
          </p:nvGrpSpPr>
          <p:grpSpPr>
            <a:xfrm>
              <a:off x="2752050" y="2052801"/>
              <a:ext cx="2191513" cy="1648958"/>
              <a:chOff x="2752050" y="2052801"/>
              <a:chExt cx="2191513" cy="16489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319A437-8A5F-48AD-0392-C7E54E99BFD8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3169207" y="1927403"/>
                <a:ext cx="1357200" cy="219151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B6ACC0-A97E-5484-74DC-69223B464037}"/>
                  </a:ext>
                </a:extLst>
              </p:cNvPr>
              <p:cNvSpPr txBox="1"/>
              <p:nvPr/>
            </p:nvSpPr>
            <p:spPr>
              <a:xfrm>
                <a:off x="2752050" y="2052801"/>
                <a:ext cx="2167555" cy="27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Environmental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542F2B-9A9B-4C76-145E-EDEB94508FD7}"/>
                </a:ext>
              </a:extLst>
            </p:cNvPr>
            <p:cNvSpPr txBox="1"/>
            <p:nvPr/>
          </p:nvSpPr>
          <p:spPr>
            <a:xfrm>
              <a:off x="3903259" y="3516383"/>
              <a:ext cx="1040303" cy="184666"/>
            </a:xfrm>
            <a:prstGeom prst="rect">
              <a:avLst/>
            </a:prstGeom>
            <a:solidFill>
              <a:srgbClr val="E1F4FD">
                <a:alpha val="70000"/>
              </a:srgb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600" i="1" dirty="0">
                  <a:solidFill>
                    <a:srgbClr val="294C82"/>
                  </a:solidFill>
                  <a:latin typeface="Roboto"/>
                  <a:ea typeface="Roboto"/>
                </a:rPr>
                <a:t>©Casey Horner/</a:t>
              </a:r>
              <a:r>
                <a:rPr lang="en-US" sz="600" i="1" dirty="0" err="1">
                  <a:solidFill>
                    <a:srgbClr val="294C82"/>
                  </a:solidFill>
                  <a:latin typeface="Roboto"/>
                  <a:ea typeface="Roboto"/>
                </a:rPr>
                <a:t>unsplash</a:t>
              </a:r>
              <a:endParaRPr lang="en-US" sz="600" i="1" dirty="0">
                <a:solidFill>
                  <a:srgbClr val="294C82"/>
                </a:solidFill>
                <a:latin typeface="Roboto"/>
                <a:ea typeface="Roboto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CAB4D7-99F0-53B9-D4F8-39ED4D963BAB}"/>
              </a:ext>
            </a:extLst>
          </p:cNvPr>
          <p:cNvGrpSpPr/>
          <p:nvPr/>
        </p:nvGrpSpPr>
        <p:grpSpPr>
          <a:xfrm>
            <a:off x="5088432" y="2070557"/>
            <a:ext cx="1869441" cy="1651041"/>
            <a:chOff x="5088432" y="2070557"/>
            <a:chExt cx="1869441" cy="16510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569625-E70F-8E4C-3F5A-4CBDE95197D9}"/>
                </a:ext>
              </a:extLst>
            </p:cNvPr>
            <p:cNvGrpSpPr/>
            <p:nvPr/>
          </p:nvGrpSpPr>
          <p:grpSpPr>
            <a:xfrm>
              <a:off x="5088432" y="2070557"/>
              <a:ext cx="1869441" cy="1651041"/>
              <a:chOff x="5088432" y="2070557"/>
              <a:chExt cx="1869441" cy="1651041"/>
            </a:xfrm>
          </p:grpSpPr>
          <p:pic>
            <p:nvPicPr>
              <p:cNvPr id="13" name="Picture 1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AE3E193-3210-C296-294C-8B8010FFCC5C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8433" y="2364398"/>
                <a:ext cx="1869440" cy="13572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3998D4-868D-FF57-592F-73BF4DE93111}"/>
                  </a:ext>
                </a:extLst>
              </p:cNvPr>
              <p:cNvSpPr txBox="1"/>
              <p:nvPr/>
            </p:nvSpPr>
            <p:spPr>
              <a:xfrm>
                <a:off x="5088432" y="2070557"/>
                <a:ext cx="1869440" cy="279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Political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670A43-FF45-FEB3-8631-B9328E0DDA58}"/>
                </a:ext>
              </a:extLst>
            </p:cNvPr>
            <p:cNvSpPr txBox="1"/>
            <p:nvPr/>
          </p:nvSpPr>
          <p:spPr>
            <a:xfrm>
              <a:off x="5856177" y="3535433"/>
              <a:ext cx="1101696" cy="184666"/>
            </a:xfrm>
            <a:prstGeom prst="rect">
              <a:avLst/>
            </a:prstGeom>
            <a:solidFill>
              <a:srgbClr val="E1F4FD">
                <a:alpha val="70000"/>
              </a:srgb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600" i="1" dirty="0">
                  <a:solidFill>
                    <a:srgbClr val="294C82"/>
                  </a:solidFill>
                  <a:latin typeface="Roboto"/>
                  <a:ea typeface="Roboto"/>
                </a:rPr>
                <a:t>©Brett Jordan/</a:t>
              </a:r>
              <a:r>
                <a:rPr lang="en-US" sz="600" i="1" dirty="0" err="1">
                  <a:solidFill>
                    <a:srgbClr val="294C82"/>
                  </a:solidFill>
                  <a:latin typeface="Roboto"/>
                  <a:ea typeface="Roboto"/>
                </a:rPr>
                <a:t>unsplash</a:t>
              </a:r>
              <a:endParaRPr lang="en-US" sz="600" i="1" dirty="0">
                <a:solidFill>
                  <a:srgbClr val="294C82"/>
                </a:solidFill>
                <a:latin typeface="Roboto"/>
                <a:ea typeface="Roboto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FA4C34-EF4A-227E-9BD6-74105904FA78}"/>
              </a:ext>
            </a:extLst>
          </p:cNvPr>
          <p:cNvGrpSpPr/>
          <p:nvPr/>
        </p:nvGrpSpPr>
        <p:grpSpPr>
          <a:xfrm>
            <a:off x="7069908" y="2070557"/>
            <a:ext cx="2032000" cy="1655754"/>
            <a:chOff x="7069908" y="2070557"/>
            <a:chExt cx="2032000" cy="165575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7FA69D-67A3-CA3B-5846-B911E02AA05D}"/>
                </a:ext>
              </a:extLst>
            </p:cNvPr>
            <p:cNvGrpSpPr/>
            <p:nvPr/>
          </p:nvGrpSpPr>
          <p:grpSpPr>
            <a:xfrm>
              <a:off x="7069908" y="2070557"/>
              <a:ext cx="2032000" cy="1653634"/>
              <a:chOff x="7069908" y="2070557"/>
              <a:chExt cx="2032000" cy="1653634"/>
            </a:xfrm>
          </p:grpSpPr>
          <p:pic>
            <p:nvPicPr>
              <p:cNvPr id="18" name="Picture 17" descr="Map&#10;&#10;Description automatically generated">
                <a:extLst>
                  <a:ext uri="{FF2B5EF4-FFF2-40B4-BE49-F238E27FC236}">
                    <a16:creationId xmlns:a16="http://schemas.microsoft.com/office/drawing/2014/main" id="{2492DA76-E45D-24FA-3652-B43AF901E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69908" y="2365291"/>
                <a:ext cx="2032000" cy="13589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FF307B-F0F1-CC04-A680-DDD6C98F75D8}"/>
                  </a:ext>
                </a:extLst>
              </p:cNvPr>
              <p:cNvSpPr txBox="1"/>
              <p:nvPr/>
            </p:nvSpPr>
            <p:spPr>
              <a:xfrm>
                <a:off x="7103076" y="2070557"/>
                <a:ext cx="1998832" cy="279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Economic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1455DF-3BAA-99D0-CBBB-7BDD94E06FA4}"/>
                </a:ext>
              </a:extLst>
            </p:cNvPr>
            <p:cNvSpPr txBox="1"/>
            <p:nvPr/>
          </p:nvSpPr>
          <p:spPr>
            <a:xfrm>
              <a:off x="8006536" y="3541645"/>
              <a:ext cx="1095371" cy="184666"/>
            </a:xfrm>
            <a:prstGeom prst="rect">
              <a:avLst/>
            </a:prstGeom>
            <a:solidFill>
              <a:srgbClr val="E1F4FD">
                <a:alpha val="70000"/>
              </a:srgb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600" i="1" dirty="0">
                  <a:solidFill>
                    <a:srgbClr val="294C82"/>
                  </a:solidFill>
                  <a:latin typeface="Roboto"/>
                  <a:ea typeface="Roboto"/>
                </a:rPr>
                <a:t>©Christine Roy/</a:t>
              </a:r>
              <a:r>
                <a:rPr lang="en-US" sz="600" i="1" dirty="0" err="1">
                  <a:solidFill>
                    <a:srgbClr val="294C82"/>
                  </a:solidFill>
                  <a:latin typeface="Roboto"/>
                  <a:ea typeface="Roboto"/>
                </a:rPr>
                <a:t>unsplash</a:t>
              </a:r>
              <a:endParaRPr lang="en-US" sz="600" i="1" dirty="0">
                <a:solidFill>
                  <a:srgbClr val="294C82"/>
                </a:solidFill>
                <a:latin typeface="Roboto"/>
                <a:ea typeface="Roboto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D20587-EC6E-3650-8D1D-DD769FF1C701}"/>
              </a:ext>
            </a:extLst>
          </p:cNvPr>
          <p:cNvGrpSpPr/>
          <p:nvPr/>
        </p:nvGrpSpPr>
        <p:grpSpPr>
          <a:xfrm>
            <a:off x="9213943" y="2070557"/>
            <a:ext cx="1730474" cy="1676494"/>
            <a:chOff x="9213943" y="2070557"/>
            <a:chExt cx="1730474" cy="167649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F082197-1149-34C8-5A49-5B9A2A1DC4E8}"/>
                </a:ext>
              </a:extLst>
            </p:cNvPr>
            <p:cNvGrpSpPr/>
            <p:nvPr/>
          </p:nvGrpSpPr>
          <p:grpSpPr>
            <a:xfrm>
              <a:off x="9213943" y="2070557"/>
              <a:ext cx="1727201" cy="1676494"/>
              <a:chOff x="9213943" y="2070557"/>
              <a:chExt cx="1727201" cy="167649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35F91B4-184C-7B81-FB85-19952D806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9386664" y="2192571"/>
                <a:ext cx="1381760" cy="17272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7BB4EA-B3CD-3D39-885C-20F7F8054120}"/>
                  </a:ext>
                </a:extLst>
              </p:cNvPr>
              <p:cNvSpPr txBox="1"/>
              <p:nvPr/>
            </p:nvSpPr>
            <p:spPr>
              <a:xfrm>
                <a:off x="9213943" y="2070557"/>
                <a:ext cx="1727200" cy="279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Technical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C6FA27-4C08-ACB1-8416-CAA63CE28F61}"/>
                </a:ext>
              </a:extLst>
            </p:cNvPr>
            <p:cNvSpPr txBox="1"/>
            <p:nvPr/>
          </p:nvSpPr>
          <p:spPr>
            <a:xfrm>
              <a:off x="9439949" y="3562117"/>
              <a:ext cx="1504468" cy="184666"/>
            </a:xfrm>
            <a:prstGeom prst="rect">
              <a:avLst/>
            </a:prstGeom>
            <a:solidFill>
              <a:srgbClr val="E1F4FD">
                <a:alpha val="70000"/>
              </a:srgb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600" i="1" dirty="0">
                  <a:solidFill>
                    <a:srgbClr val="294C82"/>
                  </a:solidFill>
                  <a:latin typeface="Roboto"/>
                  <a:ea typeface="Roboto"/>
                </a:rPr>
                <a:t>©Sam Moghadam-</a:t>
              </a:r>
              <a:r>
                <a:rPr lang="en-US" sz="600" i="1" dirty="0" err="1">
                  <a:solidFill>
                    <a:srgbClr val="294C82"/>
                  </a:solidFill>
                  <a:latin typeface="Roboto"/>
                  <a:ea typeface="Roboto"/>
                </a:rPr>
                <a:t>Khamseh</a:t>
              </a:r>
              <a:r>
                <a:rPr lang="en-US" sz="600" i="1" dirty="0">
                  <a:solidFill>
                    <a:srgbClr val="294C82"/>
                  </a:solidFill>
                  <a:latin typeface="Roboto"/>
                  <a:ea typeface="Roboto"/>
                </a:rPr>
                <a:t>/</a:t>
              </a:r>
              <a:r>
                <a:rPr lang="en-US" sz="600" i="1" dirty="0" err="1">
                  <a:solidFill>
                    <a:srgbClr val="294C82"/>
                  </a:solidFill>
                  <a:latin typeface="Roboto"/>
                  <a:ea typeface="Roboto"/>
                </a:rPr>
                <a:t>unsplash</a:t>
              </a:r>
              <a:endParaRPr lang="en-US" sz="600" i="1" dirty="0">
                <a:solidFill>
                  <a:srgbClr val="294C82"/>
                </a:solidFill>
                <a:latin typeface="Roboto"/>
                <a:ea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6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01a Problem and situation analysis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7" y="6347126"/>
            <a:ext cx="349382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11E3BB-C906-5D8D-F704-2724E728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6013"/>
            <a:ext cx="7346706" cy="4039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957655-3B39-91C5-AC3B-DDE8E6B27534}"/>
              </a:ext>
            </a:extLst>
          </p:cNvPr>
          <p:cNvSpPr txBox="1"/>
          <p:nvPr/>
        </p:nvSpPr>
        <p:spPr>
          <a:xfrm>
            <a:off x="468000" y="1589738"/>
            <a:ext cx="8803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problem or situation analysis can be done through development of a 'Problem Tree’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mapping out cause-and-effect relationships around an issue or problem in a structured manner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FDD1C-AA22-CE10-F5CD-47EE7C948ECB}"/>
              </a:ext>
            </a:extLst>
          </p:cNvPr>
          <p:cNvSpPr txBox="1"/>
          <p:nvPr/>
        </p:nvSpPr>
        <p:spPr>
          <a:xfrm>
            <a:off x="7038976" y="4924425"/>
            <a:ext cx="455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-&gt; “starter” problem that the project seeks to address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04CC7D-6610-302F-1E13-1128014D8754}"/>
              </a:ext>
            </a:extLst>
          </p:cNvPr>
          <p:cNvSpPr/>
          <p:nvPr/>
        </p:nvSpPr>
        <p:spPr>
          <a:xfrm>
            <a:off x="5686426" y="4848225"/>
            <a:ext cx="1123950" cy="495300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FCB421-ABB3-8869-DC42-385D3773AA84}"/>
              </a:ext>
            </a:extLst>
          </p:cNvPr>
          <p:cNvSpPr/>
          <p:nvPr/>
        </p:nvSpPr>
        <p:spPr>
          <a:xfrm>
            <a:off x="5686426" y="5506105"/>
            <a:ext cx="1123950" cy="4953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549B9E-6058-972F-B1F4-1A85201A4DF3}"/>
              </a:ext>
            </a:extLst>
          </p:cNvPr>
          <p:cNvSpPr/>
          <p:nvPr/>
        </p:nvSpPr>
        <p:spPr>
          <a:xfrm>
            <a:off x="5562600" y="3401453"/>
            <a:ext cx="1247775" cy="4953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51B60-B068-25CA-D910-B6F9AE56C9B1}"/>
              </a:ext>
            </a:extLst>
          </p:cNvPr>
          <p:cNvSpPr txBox="1"/>
          <p:nvPr/>
        </p:nvSpPr>
        <p:spPr>
          <a:xfrm>
            <a:off x="7038976" y="3495214"/>
            <a:ext cx="455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-&gt; Effects of the problem are displayed as branches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1456A-D21D-2090-583C-1E2C6FE13441}"/>
              </a:ext>
            </a:extLst>
          </p:cNvPr>
          <p:cNvSpPr txBox="1"/>
          <p:nvPr/>
        </p:nvSpPr>
        <p:spPr>
          <a:xfrm>
            <a:off x="7038976" y="5599079"/>
            <a:ext cx="455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-&gt; Underlying, root causes make up the root system</a:t>
            </a:r>
          </a:p>
        </p:txBody>
      </p:sp>
    </p:spTree>
    <p:extLst>
      <p:ext uri="{BB962C8B-B14F-4D97-AF65-F5344CB8AC3E}">
        <p14:creationId xmlns:p14="http://schemas.microsoft.com/office/powerpoint/2010/main" val="17896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9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01a Problem and situation analysis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7" y="6347126"/>
            <a:ext cx="349382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57655-3B39-91C5-AC3B-DDE8E6B27534}"/>
              </a:ext>
            </a:extLst>
          </p:cNvPr>
          <p:cNvSpPr txBox="1"/>
          <p:nvPr/>
        </p:nvSpPr>
        <p:spPr>
          <a:xfrm>
            <a:off x="2214945" y="2064514"/>
            <a:ext cx="8803474" cy="1754326"/>
          </a:xfrm>
          <a:prstGeom prst="rect">
            <a:avLst/>
          </a:prstGeom>
          <a:solidFill>
            <a:srgbClr val="A8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 stating problems, it is important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clearly define the negative condition</a:t>
            </a:r>
            <a:b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example, "</a:t>
            </a:r>
            <a:r>
              <a:rPr lang="en-US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pollution is low political priority for the central government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avoid stating a problem as a lack of something </a:t>
            </a:r>
            <a:b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you define a problem as a lack of funding, you may limit yourself to a single solution – money</a:t>
            </a:r>
          </a:p>
        </p:txBody>
      </p:sp>
      <p:pic>
        <p:nvPicPr>
          <p:cNvPr id="14" name="Graphic 13" descr="Lightbulb and gear outline">
            <a:extLst>
              <a:ext uri="{FF2B5EF4-FFF2-40B4-BE49-F238E27FC236}">
                <a16:creationId xmlns:a16="http://schemas.microsoft.com/office/drawing/2014/main" id="{A860FA4E-5B6F-252D-15C7-FD4157FB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884" y="2365545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08D45E-2991-8A46-6450-1C249FED87ED}"/>
              </a:ext>
            </a:extLst>
          </p:cNvPr>
          <p:cNvSpPr txBox="1"/>
          <p:nvPr/>
        </p:nvSpPr>
        <p:spPr>
          <a:xfrm>
            <a:off x="2214945" y="4197429"/>
            <a:ext cx="880347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By stating the causes and effects clearly and thoroughly,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it allows to identify </a:t>
            </a:r>
            <a:r>
              <a:rPr lang="en-US" b="1" u="sng" dirty="0">
                <a:latin typeface="Roboto" panose="02000000000000000000" pitchFamily="2" charset="0"/>
                <a:ea typeface="Roboto" panose="02000000000000000000" pitchFamily="2" charset="0"/>
              </a:rPr>
              <a:t>who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 or </a:t>
            </a:r>
            <a:r>
              <a:rPr lang="en-US" b="1" u="sng" dirty="0">
                <a:latin typeface="Roboto" panose="02000000000000000000" pitchFamily="2" charset="0"/>
                <a:ea typeface="Roboto" panose="02000000000000000000" pitchFamily="2" charset="0"/>
              </a:rPr>
              <a:t>what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 is affected by the problem 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Identifying affected parties helps to </a:t>
            </a:r>
            <a:r>
              <a:rPr lang="en-US" b="1" u="sng" dirty="0">
                <a:latin typeface="Roboto" panose="02000000000000000000" pitchFamily="2" charset="0"/>
                <a:ea typeface="Roboto" panose="02000000000000000000" pitchFamily="2" charset="0"/>
              </a:rPr>
              <a:t>define the main stakeholders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related to the problem so they can be addresses as a part of the project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Graphic 15" descr="Lightbulb and gear outline">
            <a:extLst>
              <a:ext uri="{FF2B5EF4-FFF2-40B4-BE49-F238E27FC236}">
                <a16:creationId xmlns:a16="http://schemas.microsoft.com/office/drawing/2014/main" id="{9521A73D-E390-E0B1-9F86-9BE0DE3ED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884" y="42737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01a Problem and situation analysis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7" y="6347126"/>
            <a:ext cx="349382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93584-6740-3A17-A0F6-0F8C6A357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88" y="1628165"/>
            <a:ext cx="10421804" cy="4363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742ED-494A-146C-D43D-E025D4EF909D}"/>
              </a:ext>
            </a:extLst>
          </p:cNvPr>
          <p:cNvSpPr txBox="1"/>
          <p:nvPr/>
        </p:nvSpPr>
        <p:spPr>
          <a:xfrm>
            <a:off x="830179" y="1799003"/>
            <a:ext cx="207788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Example of a Problem Tree</a:t>
            </a:r>
            <a:endParaRPr lang="en-US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5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2C5254-CA56-0535-6FDA-AB244E2E6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08" y="2196480"/>
            <a:ext cx="4294918" cy="4333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01b Objective analysis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7" y="6347126"/>
            <a:ext cx="349382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7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57655-3B39-91C5-AC3B-DDE8E6B27534}"/>
              </a:ext>
            </a:extLst>
          </p:cNvPr>
          <p:cNvSpPr txBox="1"/>
          <p:nvPr/>
        </p:nvSpPr>
        <p:spPr>
          <a:xfrm>
            <a:off x="467999" y="1589738"/>
            <a:ext cx="1047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Problem Tree can be converted into an Objectives Tree by rephrasing each of the problems into positive desirable statements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FDD1C-AA22-CE10-F5CD-47EE7C948ECB}"/>
              </a:ext>
            </a:extLst>
          </p:cNvPr>
          <p:cNvSpPr txBox="1"/>
          <p:nvPr/>
        </p:nvSpPr>
        <p:spPr>
          <a:xfrm>
            <a:off x="4695825" y="4792012"/>
            <a:ext cx="520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-&gt; root causes and consequences that have been identified are addressed in the proposed solutions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FCB421-ABB3-8869-DC42-385D3773AA84}"/>
              </a:ext>
            </a:extLst>
          </p:cNvPr>
          <p:cNvSpPr/>
          <p:nvPr/>
        </p:nvSpPr>
        <p:spPr>
          <a:xfrm>
            <a:off x="2500313" y="5659206"/>
            <a:ext cx="1123950" cy="4953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51B60-B068-25CA-D910-B6F9AE56C9B1}"/>
              </a:ext>
            </a:extLst>
          </p:cNvPr>
          <p:cNvSpPr txBox="1"/>
          <p:nvPr/>
        </p:nvSpPr>
        <p:spPr>
          <a:xfrm>
            <a:off x="4695826" y="3588975"/>
            <a:ext cx="455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-&gt; The top of the tree shows the end that is desired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1456A-D21D-2090-583C-1E2C6FE13441}"/>
              </a:ext>
            </a:extLst>
          </p:cNvPr>
          <p:cNvSpPr txBox="1"/>
          <p:nvPr/>
        </p:nvSpPr>
        <p:spPr>
          <a:xfrm>
            <a:off x="4629151" y="5683447"/>
            <a:ext cx="455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-&gt; Means to achieve the desired result/impact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04CC7D-6610-302F-1E13-1128014D8754}"/>
              </a:ext>
            </a:extLst>
          </p:cNvPr>
          <p:cNvSpPr/>
          <p:nvPr/>
        </p:nvSpPr>
        <p:spPr>
          <a:xfrm>
            <a:off x="2438401" y="4772962"/>
            <a:ext cx="1123950" cy="495300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549B9E-6058-972F-B1F4-1A85201A4DF3}"/>
              </a:ext>
            </a:extLst>
          </p:cNvPr>
          <p:cNvSpPr/>
          <p:nvPr/>
        </p:nvSpPr>
        <p:spPr>
          <a:xfrm>
            <a:off x="2438401" y="3495214"/>
            <a:ext cx="1247775" cy="4953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2" grpId="0"/>
      <p:bldP spid="13" grpId="0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01b Objective analysis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7" y="6347126"/>
            <a:ext cx="349382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8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57655-3B39-91C5-AC3B-DDE8E6B27534}"/>
              </a:ext>
            </a:extLst>
          </p:cNvPr>
          <p:cNvSpPr txBox="1"/>
          <p:nvPr/>
        </p:nvSpPr>
        <p:spPr>
          <a:xfrm>
            <a:off x="2522634" y="3087945"/>
            <a:ext cx="734250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The Objectives Tree helps to establish priorities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assess how realistic the achievement of some objectives may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identify additional means that may be required to achieve the desired ends</a:t>
            </a:r>
          </a:p>
        </p:txBody>
      </p:sp>
      <p:pic>
        <p:nvPicPr>
          <p:cNvPr id="14" name="Graphic 13" descr="Lightbulb and gear outline">
            <a:extLst>
              <a:ext uri="{FF2B5EF4-FFF2-40B4-BE49-F238E27FC236}">
                <a16:creationId xmlns:a16="http://schemas.microsoft.com/office/drawing/2014/main" id="{23BAF183-D22A-DFD2-C276-EAA77828B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7379" y="31347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8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6446E-033B-92C6-08D7-02AE0B2F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9" y="1808322"/>
            <a:ext cx="9665890" cy="4109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65E7A-8450-A64F-BB37-D84667C9BC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90165" y="5991224"/>
            <a:ext cx="1342259" cy="71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CFD50-EFF5-7911-257D-05E5143A3354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28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01b Objective analysis</a:t>
            </a:r>
          </a:p>
          <a:p>
            <a:pPr lvl="1"/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5AE10-6EA7-D379-D820-AF2DCE33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797" y="6347126"/>
            <a:ext cx="349382" cy="365125"/>
          </a:xfrm>
        </p:spPr>
        <p:txBody>
          <a:bodyPr/>
          <a:lstStyle/>
          <a:p>
            <a:pPr algn="l"/>
            <a:fld id="{F09E0203-A09F-0842-9341-4BFD3867CFA2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 algn="l"/>
              <a:t>9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742ED-494A-146C-D43D-E025D4EF909D}"/>
              </a:ext>
            </a:extLst>
          </p:cNvPr>
          <p:cNvSpPr txBox="1"/>
          <p:nvPr/>
        </p:nvSpPr>
        <p:spPr>
          <a:xfrm>
            <a:off x="830179" y="1799003"/>
            <a:ext cx="20778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Example of an</a:t>
            </a:r>
            <a:br>
              <a:rPr lang="en-US" sz="1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Objective Tree</a:t>
            </a:r>
            <a:endParaRPr lang="en-US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5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BA02E80-D97B-BB4E-9463-06AA165769A6}" vid="{5196EADF-DCBB-9C41-A65B-81DF0ACF3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803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Viola Kup</dc:creator>
  <cp:lastModifiedBy>Sabine McCallum</cp:lastModifiedBy>
  <cp:revision>3</cp:revision>
  <dcterms:created xsi:type="dcterms:W3CDTF">2021-04-14T09:49:04Z</dcterms:created>
  <dcterms:modified xsi:type="dcterms:W3CDTF">2022-06-10T10:18:50Z</dcterms:modified>
</cp:coreProperties>
</file>